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333"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0" d="100"/>
          <a:sy n="70" d="100"/>
        </p:scale>
        <p:origin x="1373"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vikthak/IBM-AppliedDataScience-Capstone-FINAL/blob/64dc6dd749dd06463189966bca2620e385587fe2/Week%202%20-%20SpaceX_Falcon9_EDA_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en.wikipedia.org/wiki/List_of_Falcon/_9/_and_Falcon_Heavy_launche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Jano Esterhuizen</a:t>
            </a:r>
          </a:p>
          <a:p>
            <a:r>
              <a:rPr lang="en-US" dirty="0">
                <a:solidFill>
                  <a:schemeClr val="bg2"/>
                </a:solidFill>
                <a:latin typeface="Abadi" panose="020B0604020104020204" pitchFamily="34" charset="0"/>
                <a:ea typeface="SF Pro" pitchFamily="2" charset="0"/>
                <a:cs typeface="SF Pro" pitchFamily="2" charset="0"/>
              </a:rPr>
              <a:t>02/02/2025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TextBox 2">
            <a:extLst>
              <a:ext uri="{FF2B5EF4-FFF2-40B4-BE49-F238E27FC236}">
                <a16:creationId xmlns:a16="http://schemas.microsoft.com/office/drawing/2014/main" id="{36923BCA-4220-3CC3-ADC7-2CCDC88E8BF3}"/>
              </a:ext>
            </a:extLst>
          </p:cNvPr>
          <p:cNvSpPr txBox="1"/>
          <p:nvPr/>
        </p:nvSpPr>
        <p:spPr>
          <a:xfrm>
            <a:off x="770011" y="1534886"/>
            <a:ext cx="10515599" cy="4216219"/>
          </a:xfrm>
          <a:prstGeom prst="rect">
            <a:avLst/>
          </a:prstGeom>
          <a:noFill/>
        </p:spPr>
        <p:txBody>
          <a:bodyPr wrap="square">
            <a:spAutoFit/>
          </a:bodyPr>
          <a:lstStyle/>
          <a:p>
            <a:pPr marL="241300" indent="-241300" eaLnBrk="1" fontAlgn="auto" hangingPunct="1">
              <a:lnSpc>
                <a:spcPts val="2376"/>
              </a:lnSpc>
              <a:spcBef>
                <a:spcPts val="0"/>
              </a:spcBef>
              <a:spcAft>
                <a:spcPts val="630"/>
              </a:spcAft>
              <a:defRPr/>
            </a:pPr>
            <a:r>
              <a:rPr lang="en-US" dirty="0">
                <a:solidFill>
                  <a:srgbClr val="292929"/>
                </a:solidFill>
                <a:latin typeface="Segoe UI"/>
              </a:rPr>
              <a:t>•    Conducted Exploratory Data Analysis (EDA) to find patters in data and define labels for training supervised models</a:t>
            </a:r>
          </a:p>
          <a:p>
            <a:pPr marL="241300" indent="-241300" eaLnBrk="1" fontAlgn="auto" hangingPunct="1">
              <a:lnSpc>
                <a:spcPts val="2376"/>
              </a:lnSpc>
              <a:spcBef>
                <a:spcPts val="0"/>
              </a:spcBef>
              <a:spcAft>
                <a:spcPts val="210"/>
              </a:spcAft>
              <a:defRPr/>
            </a:pPr>
            <a:r>
              <a:rPr lang="en-US" dirty="0">
                <a:solidFill>
                  <a:srgbClr val="292929"/>
                </a:solidFill>
                <a:latin typeface="Segoe UI"/>
              </a:rPr>
              <a:t>•    The data set contained various mission outcomes that were converted into Training Labels with 1 meaning the booster successfully landed and 0 meaning booster was unsuccessful in landing. Following landing scenarios were considered to create labels:</a:t>
            </a:r>
          </a:p>
          <a:p>
            <a:pPr marL="698500" indent="-228600" eaLnBrk="1" fontAlgn="auto" hangingPunct="1">
              <a:lnSpc>
                <a:spcPts val="2160"/>
              </a:lnSpc>
              <a:spcBef>
                <a:spcPts val="0"/>
              </a:spcBef>
              <a:spcAft>
                <a:spcPts val="210"/>
              </a:spcAft>
              <a:defRPr/>
            </a:pPr>
            <a:r>
              <a:rPr lang="en-US" dirty="0">
                <a:solidFill>
                  <a:srgbClr val="292929"/>
                </a:solidFill>
                <a:latin typeface="Segoe UI"/>
              </a:rPr>
              <a:t>•    True Ocean means the mission outcome was successfully landed to a specific region of the ocean</a:t>
            </a:r>
          </a:p>
          <a:p>
            <a:pPr marL="698500" indent="-228600" eaLnBrk="1" fontAlgn="auto" hangingPunct="1">
              <a:lnSpc>
                <a:spcPts val="2160"/>
              </a:lnSpc>
              <a:spcBef>
                <a:spcPts val="0"/>
              </a:spcBef>
              <a:spcAft>
                <a:spcPts val="210"/>
              </a:spcAft>
              <a:defRPr/>
            </a:pPr>
            <a:r>
              <a:rPr lang="en-US" dirty="0">
                <a:solidFill>
                  <a:srgbClr val="292929"/>
                </a:solidFill>
                <a:latin typeface="Segoe UI"/>
              </a:rPr>
              <a:t>•    False Ocean means the mission outcome was unsuccessfully landed to a specific region of the ocean</a:t>
            </a:r>
          </a:p>
          <a:p>
            <a:pPr marL="469900" algn="just" eaLnBrk="1" fontAlgn="auto" hangingPunct="1">
              <a:lnSpc>
                <a:spcPts val="2640"/>
              </a:lnSpc>
              <a:spcBef>
                <a:spcPts val="0"/>
              </a:spcBef>
              <a:spcAft>
                <a:spcPts val="0"/>
              </a:spcAft>
              <a:defRPr/>
            </a:pPr>
            <a:r>
              <a:rPr lang="en-US" dirty="0">
                <a:solidFill>
                  <a:srgbClr val="292929"/>
                </a:solidFill>
                <a:latin typeface="Segoe UI"/>
              </a:rPr>
              <a:t>•    RTLS means the mission outcome was successfully landed to a ground pad</a:t>
            </a:r>
          </a:p>
          <a:p>
            <a:pPr marL="469900" algn="just" eaLnBrk="1" fontAlgn="auto" hangingPunct="1">
              <a:lnSpc>
                <a:spcPts val="2640"/>
              </a:lnSpc>
              <a:spcBef>
                <a:spcPts val="0"/>
              </a:spcBef>
              <a:spcAft>
                <a:spcPts val="0"/>
              </a:spcAft>
              <a:defRPr/>
            </a:pPr>
            <a:r>
              <a:rPr lang="en-US" dirty="0">
                <a:solidFill>
                  <a:srgbClr val="292929"/>
                </a:solidFill>
                <a:latin typeface="Segoe UI"/>
              </a:rPr>
              <a:t>•    False RTLS means the mission outcome was unsuccessfully landed to a ground pad</a:t>
            </a:r>
          </a:p>
          <a:p>
            <a:pPr marL="469900" algn="just" eaLnBrk="1" fontAlgn="auto" hangingPunct="1">
              <a:lnSpc>
                <a:spcPts val="2640"/>
              </a:lnSpc>
              <a:spcBef>
                <a:spcPts val="0"/>
              </a:spcBef>
              <a:spcAft>
                <a:spcPts val="0"/>
              </a:spcAft>
              <a:defRPr/>
            </a:pPr>
            <a:r>
              <a:rPr lang="en-US" dirty="0">
                <a:solidFill>
                  <a:srgbClr val="292929"/>
                </a:solidFill>
                <a:latin typeface="Segoe UI"/>
              </a:rPr>
              <a:t>•    True ASDS means the mission outcome was successfully landed on a drone ship</a:t>
            </a:r>
          </a:p>
          <a:p>
            <a:pPr marL="469900" algn="just" eaLnBrk="1" fontAlgn="auto" hangingPunct="1">
              <a:lnSpc>
                <a:spcPts val="2640"/>
              </a:lnSpc>
              <a:spcBef>
                <a:spcPts val="0"/>
              </a:spcBef>
              <a:spcAft>
                <a:spcPts val="0"/>
              </a:spcAft>
              <a:defRPr/>
            </a:pPr>
            <a:r>
              <a:rPr lang="en-US" dirty="0">
                <a:solidFill>
                  <a:srgbClr val="292929"/>
                </a:solidFill>
                <a:latin typeface="Segoe UI"/>
              </a:rPr>
              <a:t>•    False ASDS means the mission outcome was unsuccessfully landed on a drone ship</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6" name="Picture 5">
            <a:extLst>
              <a:ext uri="{FF2B5EF4-FFF2-40B4-BE49-F238E27FC236}">
                <a16:creationId xmlns:a16="http://schemas.microsoft.com/office/drawing/2014/main" id="{D0A6724A-BC79-AB8E-DE95-E380F3397FE7}"/>
              </a:ext>
            </a:extLst>
          </p:cNvPr>
          <p:cNvPicPr>
            <a:picLocks noChangeAspect="1"/>
          </p:cNvPicPr>
          <p:nvPr/>
        </p:nvPicPr>
        <p:blipFill>
          <a:blip r:embed="rId3"/>
          <a:stretch>
            <a:fillRect/>
          </a:stretch>
        </p:blipFill>
        <p:spPr>
          <a:xfrm>
            <a:off x="431684" y="1555379"/>
            <a:ext cx="3379918" cy="1141952"/>
          </a:xfrm>
          <a:prstGeom prst="rect">
            <a:avLst/>
          </a:prstGeom>
        </p:spPr>
      </p:pic>
      <p:pic>
        <p:nvPicPr>
          <p:cNvPr id="8" name="Picture 7">
            <a:extLst>
              <a:ext uri="{FF2B5EF4-FFF2-40B4-BE49-F238E27FC236}">
                <a16:creationId xmlns:a16="http://schemas.microsoft.com/office/drawing/2014/main" id="{48A973B7-81FD-EAE9-3543-ED75346E5C95}"/>
              </a:ext>
            </a:extLst>
          </p:cNvPr>
          <p:cNvPicPr>
            <a:picLocks noChangeAspect="1"/>
          </p:cNvPicPr>
          <p:nvPr/>
        </p:nvPicPr>
        <p:blipFill>
          <a:blip r:embed="rId4"/>
          <a:stretch>
            <a:fillRect/>
          </a:stretch>
        </p:blipFill>
        <p:spPr>
          <a:xfrm>
            <a:off x="431684" y="2816164"/>
            <a:ext cx="3379918" cy="3850622"/>
          </a:xfrm>
          <a:prstGeom prst="rect">
            <a:avLst/>
          </a:prstGeom>
        </p:spPr>
      </p:pic>
      <p:pic>
        <p:nvPicPr>
          <p:cNvPr id="10" name="Picture 9">
            <a:extLst>
              <a:ext uri="{FF2B5EF4-FFF2-40B4-BE49-F238E27FC236}">
                <a16:creationId xmlns:a16="http://schemas.microsoft.com/office/drawing/2014/main" id="{194A5793-327E-2A09-DC2F-8FAC226CAF75}"/>
              </a:ext>
            </a:extLst>
          </p:cNvPr>
          <p:cNvPicPr>
            <a:picLocks noChangeAspect="1"/>
          </p:cNvPicPr>
          <p:nvPr/>
        </p:nvPicPr>
        <p:blipFill>
          <a:blip r:embed="rId5"/>
          <a:stretch>
            <a:fillRect/>
          </a:stretch>
        </p:blipFill>
        <p:spPr>
          <a:xfrm>
            <a:off x="3944156" y="1555379"/>
            <a:ext cx="3905406" cy="3850622"/>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F5B63399-FDAF-FF56-7617-E1B7A406045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F87A60A-9CCF-FEBF-FD68-A98F19D967D2}"/>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684D6060-CCCA-6F42-7D9C-CD01BB28D6E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15" name="Rectangle 2">
            <a:extLst>
              <a:ext uri="{FF2B5EF4-FFF2-40B4-BE49-F238E27FC236}">
                <a16:creationId xmlns:a16="http://schemas.microsoft.com/office/drawing/2014/main" id="{6D818765-49BF-0408-F0A6-A957C60DF8DA}"/>
              </a:ext>
            </a:extLst>
          </p:cNvPr>
          <p:cNvSpPr>
            <a:spLocks noChangeArrowheads="1"/>
          </p:cNvSpPr>
          <p:nvPr/>
        </p:nvSpPr>
        <p:spPr bwMode="auto">
          <a:xfrm>
            <a:off x="881063" y="1404938"/>
            <a:ext cx="9680575"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indent="-2413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ts val="2663"/>
              </a:lnSpc>
              <a:spcAft>
                <a:spcPts val="425"/>
              </a:spcAft>
            </a:pPr>
            <a:r>
              <a:rPr lang="en-US" altLang="en-US" sz="1900" b="1" dirty="0">
                <a:solidFill>
                  <a:srgbClr val="292929"/>
                </a:solidFill>
                <a:latin typeface="Segoe UI" panose="020B0502040204020203" pitchFamily="34" charset="0"/>
              </a:rPr>
              <a:t>• As part of the Exploratory Data Analysis (EDA), following charts were plotted to gain further insights into the dataset:</a:t>
            </a:r>
          </a:p>
        </p:txBody>
      </p:sp>
      <p:sp>
        <p:nvSpPr>
          <p:cNvPr id="16" name="Rectangle 3">
            <a:extLst>
              <a:ext uri="{FF2B5EF4-FFF2-40B4-BE49-F238E27FC236}">
                <a16:creationId xmlns:a16="http://schemas.microsoft.com/office/drawing/2014/main" id="{0C5BB72E-1415-0AA5-030A-D1F94577268B}"/>
              </a:ext>
            </a:extLst>
          </p:cNvPr>
          <p:cNvSpPr>
            <a:spLocks noChangeArrowheads="1"/>
          </p:cNvSpPr>
          <p:nvPr/>
        </p:nvSpPr>
        <p:spPr bwMode="auto">
          <a:xfrm>
            <a:off x="1362075" y="2246313"/>
            <a:ext cx="17129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eaLnBrk="1" hangingPunct="1">
              <a:spcAft>
                <a:spcPts val="425"/>
              </a:spcAft>
            </a:pPr>
            <a:r>
              <a:rPr lang="en-US" altLang="en-US" sz="1700" b="1" dirty="0">
                <a:solidFill>
                  <a:srgbClr val="292929"/>
                </a:solidFill>
                <a:latin typeface="Segoe UI" panose="020B0502040204020203" pitchFamily="34" charset="0"/>
              </a:rPr>
              <a:t>1.    Scatter plot:</a:t>
            </a:r>
          </a:p>
        </p:txBody>
      </p:sp>
      <p:sp>
        <p:nvSpPr>
          <p:cNvPr id="17" name="Rectangle 4">
            <a:extLst>
              <a:ext uri="{FF2B5EF4-FFF2-40B4-BE49-F238E27FC236}">
                <a16:creationId xmlns:a16="http://schemas.microsoft.com/office/drawing/2014/main" id="{7676132C-3A54-5667-2C01-3AD6E0892005}"/>
              </a:ext>
            </a:extLst>
          </p:cNvPr>
          <p:cNvSpPr>
            <a:spLocks noChangeArrowheads="1"/>
          </p:cNvSpPr>
          <p:nvPr/>
        </p:nvSpPr>
        <p:spPr bwMode="auto">
          <a:xfrm>
            <a:off x="1789113" y="2538413"/>
            <a:ext cx="7988300" cy="19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eaLnBrk="1" hangingPunct="1">
              <a:spcAft>
                <a:spcPts val="425"/>
              </a:spcAft>
            </a:pPr>
            <a:r>
              <a:rPr lang="en-US" altLang="en-US" sz="1600" dirty="0">
                <a:solidFill>
                  <a:srgbClr val="292929"/>
                </a:solidFill>
                <a:latin typeface="Segoe UI" panose="020B0502040204020203" pitchFamily="34" charset="0"/>
              </a:rPr>
              <a:t>•    Shows relationship or correlation between two variables making patterns easy to observe</a:t>
            </a:r>
          </a:p>
        </p:txBody>
      </p:sp>
      <p:sp>
        <p:nvSpPr>
          <p:cNvPr id="18" name="Rectangle 5">
            <a:extLst>
              <a:ext uri="{FF2B5EF4-FFF2-40B4-BE49-F238E27FC236}">
                <a16:creationId xmlns:a16="http://schemas.microsoft.com/office/drawing/2014/main" id="{73BF9C7A-C668-C492-840C-89BFE2A5FF6D}"/>
              </a:ext>
            </a:extLst>
          </p:cNvPr>
          <p:cNvSpPr>
            <a:spLocks noChangeArrowheads="1"/>
          </p:cNvSpPr>
          <p:nvPr/>
        </p:nvSpPr>
        <p:spPr bwMode="auto">
          <a:xfrm>
            <a:off x="1789113" y="2782888"/>
            <a:ext cx="3343275" cy="19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eaLnBrk="1" hangingPunct="1">
              <a:lnSpc>
                <a:spcPts val="1675"/>
              </a:lnSpc>
            </a:pPr>
            <a:r>
              <a:rPr lang="en-US" altLang="en-US" sz="1600" dirty="0">
                <a:solidFill>
                  <a:srgbClr val="292929"/>
                </a:solidFill>
                <a:latin typeface="Segoe UI" panose="020B0502040204020203" pitchFamily="34" charset="0"/>
              </a:rPr>
              <a:t>•    Plotted following charts to visualize:</a:t>
            </a:r>
          </a:p>
        </p:txBody>
      </p:sp>
      <p:sp>
        <p:nvSpPr>
          <p:cNvPr id="19" name="Rectangle 18">
            <a:extLst>
              <a:ext uri="{FF2B5EF4-FFF2-40B4-BE49-F238E27FC236}">
                <a16:creationId xmlns:a16="http://schemas.microsoft.com/office/drawing/2014/main" id="{E91E716E-06CE-C6D9-4449-6DEF363DB2D8}"/>
              </a:ext>
            </a:extLst>
          </p:cNvPr>
          <p:cNvSpPr/>
          <p:nvPr/>
        </p:nvSpPr>
        <p:spPr>
          <a:xfrm>
            <a:off x="2243138" y="3021013"/>
            <a:ext cx="4240212" cy="166687"/>
          </a:xfrm>
          <a:prstGeom prst="rect">
            <a:avLst/>
          </a:prstGeom>
        </p:spPr>
        <p:txBody>
          <a:bodyPr wrap="none" lIns="0" tIns="0" rIns="0" bIns="0"/>
          <a:lstStyle/>
          <a:p>
            <a:pPr algn="just" eaLnBrk="1" fontAlgn="auto" hangingPunct="1">
              <a:lnSpc>
                <a:spcPts val="1680"/>
              </a:lnSpc>
              <a:spcBef>
                <a:spcPts val="0"/>
              </a:spcBef>
              <a:spcAft>
                <a:spcPts val="0"/>
              </a:spcAft>
              <a:defRPr/>
            </a:pPr>
            <a:r>
              <a:rPr lang="en-US" sz="1400" spc="-50" dirty="0">
                <a:solidFill>
                  <a:srgbClr val="292929"/>
                </a:solidFill>
                <a:latin typeface="Calibri"/>
              </a:rPr>
              <a:t>•    Relationship between Flight Number and Launch Site</a:t>
            </a:r>
          </a:p>
        </p:txBody>
      </p:sp>
      <p:sp>
        <p:nvSpPr>
          <p:cNvPr id="20" name="Rectangle 19">
            <a:extLst>
              <a:ext uri="{FF2B5EF4-FFF2-40B4-BE49-F238E27FC236}">
                <a16:creationId xmlns:a16="http://schemas.microsoft.com/office/drawing/2014/main" id="{2231B215-573F-2335-7C74-C4F4AF2E1F81}"/>
              </a:ext>
            </a:extLst>
          </p:cNvPr>
          <p:cNvSpPr/>
          <p:nvPr/>
        </p:nvSpPr>
        <p:spPr>
          <a:xfrm>
            <a:off x="2243138" y="3233738"/>
            <a:ext cx="3752850" cy="168275"/>
          </a:xfrm>
          <a:prstGeom prst="rect">
            <a:avLst/>
          </a:prstGeom>
        </p:spPr>
        <p:txBody>
          <a:bodyPr wrap="none" lIns="0" tIns="0" rIns="0" bIns="0"/>
          <a:lstStyle/>
          <a:p>
            <a:pPr algn="just" eaLnBrk="1" fontAlgn="auto" hangingPunct="1">
              <a:lnSpc>
                <a:spcPts val="1680"/>
              </a:lnSpc>
              <a:spcBef>
                <a:spcPts val="0"/>
              </a:spcBef>
              <a:spcAft>
                <a:spcPts val="0"/>
              </a:spcAft>
              <a:defRPr/>
            </a:pPr>
            <a:r>
              <a:rPr lang="en-US" sz="1400" spc="-50">
                <a:solidFill>
                  <a:srgbClr val="292929"/>
                </a:solidFill>
                <a:latin typeface="Calibri"/>
              </a:rPr>
              <a:t>•    Relationship between Payload and Launch Site</a:t>
            </a:r>
          </a:p>
        </p:txBody>
      </p:sp>
      <p:sp>
        <p:nvSpPr>
          <p:cNvPr id="21" name="Rectangle 20">
            <a:extLst>
              <a:ext uri="{FF2B5EF4-FFF2-40B4-BE49-F238E27FC236}">
                <a16:creationId xmlns:a16="http://schemas.microsoft.com/office/drawing/2014/main" id="{DA5B3036-2C1C-B8C1-0E8C-4CD0650DB8AC}"/>
              </a:ext>
            </a:extLst>
          </p:cNvPr>
          <p:cNvSpPr/>
          <p:nvPr/>
        </p:nvSpPr>
        <p:spPr>
          <a:xfrm>
            <a:off x="2243138" y="3448050"/>
            <a:ext cx="4167187" cy="166688"/>
          </a:xfrm>
          <a:prstGeom prst="rect">
            <a:avLst/>
          </a:prstGeom>
        </p:spPr>
        <p:txBody>
          <a:bodyPr wrap="none" lIns="0" tIns="0" rIns="0" bIns="0"/>
          <a:lstStyle/>
          <a:p>
            <a:pPr algn="just" eaLnBrk="1" fontAlgn="auto" hangingPunct="1">
              <a:lnSpc>
                <a:spcPts val="1680"/>
              </a:lnSpc>
              <a:spcBef>
                <a:spcPts val="0"/>
              </a:spcBef>
              <a:spcAft>
                <a:spcPts val="0"/>
              </a:spcAft>
              <a:defRPr/>
            </a:pPr>
            <a:r>
              <a:rPr lang="en-US" sz="1400" spc="-50">
                <a:solidFill>
                  <a:srgbClr val="292929"/>
                </a:solidFill>
                <a:latin typeface="Calibri"/>
              </a:rPr>
              <a:t>•    Relationship between Flight Number and Orbit Type</a:t>
            </a:r>
          </a:p>
        </p:txBody>
      </p:sp>
      <p:sp>
        <p:nvSpPr>
          <p:cNvPr id="22" name="Rectangle 21">
            <a:extLst>
              <a:ext uri="{FF2B5EF4-FFF2-40B4-BE49-F238E27FC236}">
                <a16:creationId xmlns:a16="http://schemas.microsoft.com/office/drawing/2014/main" id="{596ED0E7-C118-E47F-8445-F366D3106B1B}"/>
              </a:ext>
            </a:extLst>
          </p:cNvPr>
          <p:cNvSpPr/>
          <p:nvPr/>
        </p:nvSpPr>
        <p:spPr>
          <a:xfrm>
            <a:off x="2243138" y="3660775"/>
            <a:ext cx="3679825" cy="168275"/>
          </a:xfrm>
          <a:prstGeom prst="rect">
            <a:avLst/>
          </a:prstGeom>
        </p:spPr>
        <p:txBody>
          <a:bodyPr wrap="none" lIns="0" tIns="0" rIns="0" bIns="0"/>
          <a:lstStyle/>
          <a:p>
            <a:pPr algn="just" eaLnBrk="1" fontAlgn="auto" hangingPunct="1">
              <a:lnSpc>
                <a:spcPts val="1680"/>
              </a:lnSpc>
              <a:spcBef>
                <a:spcPts val="0"/>
              </a:spcBef>
              <a:spcAft>
                <a:spcPts val="420"/>
              </a:spcAft>
              <a:defRPr/>
            </a:pPr>
            <a:r>
              <a:rPr lang="en-US" sz="1400" spc="-50">
                <a:solidFill>
                  <a:srgbClr val="292929"/>
                </a:solidFill>
                <a:latin typeface="Calibri"/>
              </a:rPr>
              <a:t>•    Relationship between Payload and Orbit Type</a:t>
            </a:r>
          </a:p>
        </p:txBody>
      </p:sp>
      <p:sp>
        <p:nvSpPr>
          <p:cNvPr id="23" name="Rectangle 10">
            <a:extLst>
              <a:ext uri="{FF2B5EF4-FFF2-40B4-BE49-F238E27FC236}">
                <a16:creationId xmlns:a16="http://schemas.microsoft.com/office/drawing/2014/main" id="{A59AF748-1AF8-7286-A538-272C5181DF61}"/>
              </a:ext>
            </a:extLst>
          </p:cNvPr>
          <p:cNvSpPr>
            <a:spLocks noChangeArrowheads="1"/>
          </p:cNvSpPr>
          <p:nvPr/>
        </p:nvSpPr>
        <p:spPr bwMode="auto">
          <a:xfrm>
            <a:off x="1338263" y="3895725"/>
            <a:ext cx="1385887" cy="17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eaLnBrk="1" hangingPunct="1">
              <a:spcAft>
                <a:spcPts val="425"/>
              </a:spcAft>
            </a:pPr>
            <a:r>
              <a:rPr lang="en-US" altLang="en-US" sz="1700" b="1">
                <a:solidFill>
                  <a:srgbClr val="292929"/>
                </a:solidFill>
                <a:latin typeface="Segoe UI" panose="020B0502040204020203" pitchFamily="34" charset="0"/>
              </a:rPr>
              <a:t>2.    Bar Chart:</a:t>
            </a:r>
          </a:p>
        </p:txBody>
      </p:sp>
      <p:sp>
        <p:nvSpPr>
          <p:cNvPr id="24" name="Rectangle 11">
            <a:extLst>
              <a:ext uri="{FF2B5EF4-FFF2-40B4-BE49-F238E27FC236}">
                <a16:creationId xmlns:a16="http://schemas.microsoft.com/office/drawing/2014/main" id="{35643C91-10A2-64D7-04CC-EBB1ED8C3B92}"/>
              </a:ext>
            </a:extLst>
          </p:cNvPr>
          <p:cNvSpPr>
            <a:spLocks noChangeArrowheads="1"/>
          </p:cNvSpPr>
          <p:nvPr/>
        </p:nvSpPr>
        <p:spPr bwMode="auto">
          <a:xfrm>
            <a:off x="1789113" y="4184650"/>
            <a:ext cx="9028112"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eaLnBrk="1" hangingPunct="1">
              <a:lnSpc>
                <a:spcPts val="1925"/>
              </a:lnSpc>
            </a:pPr>
            <a:r>
              <a:rPr lang="en-US" altLang="en-US" sz="1600" dirty="0">
                <a:solidFill>
                  <a:srgbClr val="292929"/>
                </a:solidFill>
                <a:latin typeface="Segoe UI" panose="020B0502040204020203" pitchFamily="34" charset="0"/>
              </a:rPr>
              <a:t>•    Commonly used to compare the values of a variable at a given point in time. Bar charts makes it easy to see which groups are highest/common and how other groups compare against each other. Length of each bar is proportional to the value of the items that it represents</a:t>
            </a:r>
          </a:p>
        </p:txBody>
      </p:sp>
      <p:sp>
        <p:nvSpPr>
          <p:cNvPr id="25" name="Rectangle 12">
            <a:extLst>
              <a:ext uri="{FF2B5EF4-FFF2-40B4-BE49-F238E27FC236}">
                <a16:creationId xmlns:a16="http://schemas.microsoft.com/office/drawing/2014/main" id="{CFB500AA-670F-3422-A5E4-756198B87ACB}"/>
              </a:ext>
            </a:extLst>
          </p:cNvPr>
          <p:cNvSpPr>
            <a:spLocks noChangeArrowheads="1"/>
          </p:cNvSpPr>
          <p:nvPr/>
        </p:nvSpPr>
        <p:spPr bwMode="auto">
          <a:xfrm>
            <a:off x="1789113" y="4919663"/>
            <a:ext cx="3608387" cy="19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eaLnBrk="1" hangingPunct="1">
              <a:lnSpc>
                <a:spcPts val="1925"/>
              </a:lnSpc>
            </a:pPr>
            <a:r>
              <a:rPr lang="en-US" altLang="en-US" sz="1600">
                <a:solidFill>
                  <a:srgbClr val="292929"/>
                </a:solidFill>
                <a:latin typeface="Segoe UI" panose="020B0502040204020203" pitchFamily="34" charset="0"/>
              </a:rPr>
              <a:t>•    Plotted following Bar chart to visualize:</a:t>
            </a:r>
          </a:p>
        </p:txBody>
      </p:sp>
      <p:sp>
        <p:nvSpPr>
          <p:cNvPr id="26" name="Rectangle 25">
            <a:extLst>
              <a:ext uri="{FF2B5EF4-FFF2-40B4-BE49-F238E27FC236}">
                <a16:creationId xmlns:a16="http://schemas.microsoft.com/office/drawing/2014/main" id="{F7DF1D3F-CEF7-811A-D3D6-3101165E92CE}"/>
              </a:ext>
            </a:extLst>
          </p:cNvPr>
          <p:cNvSpPr/>
          <p:nvPr/>
        </p:nvSpPr>
        <p:spPr>
          <a:xfrm>
            <a:off x="2243138" y="5157788"/>
            <a:ext cx="4214812" cy="166687"/>
          </a:xfrm>
          <a:prstGeom prst="rect">
            <a:avLst/>
          </a:prstGeom>
        </p:spPr>
        <p:txBody>
          <a:bodyPr wrap="none" lIns="0" tIns="0" rIns="0" bIns="0"/>
          <a:lstStyle/>
          <a:p>
            <a:pPr algn="just" eaLnBrk="1" fontAlgn="auto" hangingPunct="1">
              <a:spcBef>
                <a:spcPts val="0"/>
              </a:spcBef>
              <a:spcAft>
                <a:spcPts val="420"/>
              </a:spcAft>
              <a:defRPr/>
            </a:pPr>
            <a:r>
              <a:rPr lang="en-US" sz="1400" spc="-50">
                <a:solidFill>
                  <a:srgbClr val="292929"/>
                </a:solidFill>
                <a:latin typeface="Calibri"/>
              </a:rPr>
              <a:t>•    Relationship between success rate of each orbit type</a:t>
            </a:r>
          </a:p>
        </p:txBody>
      </p:sp>
      <p:sp>
        <p:nvSpPr>
          <p:cNvPr id="27" name="Rectangle 14">
            <a:extLst>
              <a:ext uri="{FF2B5EF4-FFF2-40B4-BE49-F238E27FC236}">
                <a16:creationId xmlns:a16="http://schemas.microsoft.com/office/drawing/2014/main" id="{B2626B68-EA36-DA76-F096-BC0772592591}"/>
              </a:ext>
            </a:extLst>
          </p:cNvPr>
          <p:cNvSpPr>
            <a:spLocks noChangeArrowheads="1"/>
          </p:cNvSpPr>
          <p:nvPr/>
        </p:nvSpPr>
        <p:spPr bwMode="auto">
          <a:xfrm>
            <a:off x="1344613" y="5389563"/>
            <a:ext cx="1581150"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eaLnBrk="1" hangingPunct="1">
              <a:spcAft>
                <a:spcPts val="425"/>
              </a:spcAft>
            </a:pPr>
            <a:r>
              <a:rPr lang="en-US" altLang="en-US" sz="1700" b="1">
                <a:solidFill>
                  <a:srgbClr val="292929"/>
                </a:solidFill>
                <a:latin typeface="Segoe UI" panose="020B0502040204020203" pitchFamily="34" charset="0"/>
              </a:rPr>
              <a:t>3.    Line Chart:</a:t>
            </a:r>
          </a:p>
        </p:txBody>
      </p:sp>
      <p:sp>
        <p:nvSpPr>
          <p:cNvPr id="28" name="Rectangle 15">
            <a:extLst>
              <a:ext uri="{FF2B5EF4-FFF2-40B4-BE49-F238E27FC236}">
                <a16:creationId xmlns:a16="http://schemas.microsoft.com/office/drawing/2014/main" id="{849BC505-2880-EAC8-3DBF-19E2A871090C}"/>
              </a:ext>
            </a:extLst>
          </p:cNvPr>
          <p:cNvSpPr>
            <a:spLocks noChangeArrowheads="1"/>
          </p:cNvSpPr>
          <p:nvPr/>
        </p:nvSpPr>
        <p:spPr bwMode="auto">
          <a:xfrm>
            <a:off x="1789113" y="5678488"/>
            <a:ext cx="7854950" cy="19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eaLnBrk="1" hangingPunct="1">
              <a:spcAft>
                <a:spcPts val="425"/>
              </a:spcAft>
            </a:pPr>
            <a:r>
              <a:rPr lang="en-US" altLang="en-US" sz="1600">
                <a:solidFill>
                  <a:srgbClr val="292929"/>
                </a:solidFill>
                <a:latin typeface="Segoe UI" panose="020B0502040204020203" pitchFamily="34" charset="0"/>
              </a:rPr>
              <a:t>•    Commonly used to track changes over a period of time. It helps depict trends over time.</a:t>
            </a:r>
          </a:p>
        </p:txBody>
      </p:sp>
      <p:sp>
        <p:nvSpPr>
          <p:cNvPr id="29" name="Rectangle 16">
            <a:extLst>
              <a:ext uri="{FF2B5EF4-FFF2-40B4-BE49-F238E27FC236}">
                <a16:creationId xmlns:a16="http://schemas.microsoft.com/office/drawing/2014/main" id="{4BDC7592-32A6-2939-E2CD-BF5C6FDF28C9}"/>
              </a:ext>
            </a:extLst>
          </p:cNvPr>
          <p:cNvSpPr>
            <a:spLocks noChangeArrowheads="1"/>
          </p:cNvSpPr>
          <p:nvPr/>
        </p:nvSpPr>
        <p:spPr bwMode="auto">
          <a:xfrm>
            <a:off x="1789113" y="5924550"/>
            <a:ext cx="362743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eaLnBrk="1" hangingPunct="1">
              <a:spcAft>
                <a:spcPts val="425"/>
              </a:spcAft>
            </a:pPr>
            <a:r>
              <a:rPr lang="en-US" altLang="en-US" sz="1600">
                <a:solidFill>
                  <a:srgbClr val="292929"/>
                </a:solidFill>
                <a:latin typeface="Segoe UI" panose="020B0502040204020203" pitchFamily="34" charset="0"/>
              </a:rPr>
              <a:t>•    Plotted following Line chart to observe:</a:t>
            </a:r>
          </a:p>
        </p:txBody>
      </p:sp>
      <p:sp>
        <p:nvSpPr>
          <p:cNvPr id="30" name="Rectangle 29">
            <a:extLst>
              <a:ext uri="{FF2B5EF4-FFF2-40B4-BE49-F238E27FC236}">
                <a16:creationId xmlns:a16="http://schemas.microsoft.com/office/drawing/2014/main" id="{796EDC8D-7E4A-5A58-FDFE-E144F7EF41CF}"/>
              </a:ext>
            </a:extLst>
          </p:cNvPr>
          <p:cNvSpPr/>
          <p:nvPr/>
        </p:nvSpPr>
        <p:spPr>
          <a:xfrm>
            <a:off x="2243138" y="6165850"/>
            <a:ext cx="2951162" cy="165100"/>
          </a:xfrm>
          <a:prstGeom prst="rect">
            <a:avLst/>
          </a:prstGeom>
        </p:spPr>
        <p:txBody>
          <a:bodyPr wrap="none" lIns="0" tIns="0" rIns="0" bIns="0"/>
          <a:lstStyle/>
          <a:p>
            <a:pPr algn="just" eaLnBrk="1" fontAlgn="auto" hangingPunct="1">
              <a:spcBef>
                <a:spcPts val="0"/>
              </a:spcBef>
              <a:spcAft>
                <a:spcPts val="0"/>
              </a:spcAft>
              <a:defRPr/>
            </a:pPr>
            <a:r>
              <a:rPr lang="en-US" sz="1400" spc="-50">
                <a:solidFill>
                  <a:srgbClr val="292929"/>
                </a:solidFill>
                <a:latin typeface="Calibri"/>
              </a:rPr>
              <a:t>•    Average launch success yearly trend</a:t>
            </a:r>
          </a:p>
        </p:txBody>
      </p:sp>
    </p:spTree>
    <p:extLst>
      <p:ext uri="{BB962C8B-B14F-4D97-AF65-F5344CB8AC3E}">
        <p14:creationId xmlns:p14="http://schemas.microsoft.com/office/powerpoint/2010/main" val="23111401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Rectangle 2">
            <a:extLst>
              <a:ext uri="{FF2B5EF4-FFF2-40B4-BE49-F238E27FC236}">
                <a16:creationId xmlns:a16="http://schemas.microsoft.com/office/drawing/2014/main" id="{34A66F39-447D-1B32-FF9D-056B54D02E2E}"/>
              </a:ext>
            </a:extLst>
          </p:cNvPr>
          <p:cNvSpPr>
            <a:spLocks noChangeArrowheads="1"/>
          </p:cNvSpPr>
          <p:nvPr/>
        </p:nvSpPr>
        <p:spPr bwMode="auto">
          <a:xfrm>
            <a:off x="858838" y="1395413"/>
            <a:ext cx="953135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54000" indent="-2540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ts val="2638"/>
              </a:lnSpc>
              <a:spcBef>
                <a:spcPts val="2725"/>
              </a:spcBef>
              <a:spcAft>
                <a:spcPts val="625"/>
              </a:spcAft>
            </a:pPr>
            <a:r>
              <a:rPr lang="en-US" altLang="en-US" sz="1900" b="1">
                <a:solidFill>
                  <a:srgbClr val="292929"/>
                </a:solidFill>
                <a:latin typeface="Segoe UI" panose="020B0502040204020203" pitchFamily="34" charset="0"/>
              </a:rPr>
              <a:t>• To better understand SpaceX data set, following SQL queries/operations were performed on an IBM DB2 cloud instance:</a:t>
            </a:r>
          </a:p>
        </p:txBody>
      </p:sp>
      <p:sp>
        <p:nvSpPr>
          <p:cNvPr id="6" name="Rectangle 5">
            <a:extLst>
              <a:ext uri="{FF2B5EF4-FFF2-40B4-BE49-F238E27FC236}">
                <a16:creationId xmlns:a16="http://schemas.microsoft.com/office/drawing/2014/main" id="{22794535-9430-1762-93CB-9E34DE2F30C9}"/>
              </a:ext>
            </a:extLst>
          </p:cNvPr>
          <p:cNvSpPr/>
          <p:nvPr/>
        </p:nvSpPr>
        <p:spPr>
          <a:xfrm>
            <a:off x="1311275" y="2236788"/>
            <a:ext cx="9280525" cy="3468687"/>
          </a:xfrm>
          <a:prstGeom prst="rect">
            <a:avLst/>
          </a:prstGeom>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eaLnBrk="1" hangingPunct="1">
              <a:lnSpc>
                <a:spcPts val="2425"/>
              </a:lnSpc>
              <a:spcBef>
                <a:spcPts val="625"/>
              </a:spcBef>
            </a:pPr>
            <a:r>
              <a:rPr lang="en-US" altLang="en-US" sz="1600">
                <a:solidFill>
                  <a:srgbClr val="292929"/>
                </a:solidFill>
                <a:latin typeface="Segoe UI" panose="020B0502040204020203" pitchFamily="34" charset="0"/>
              </a:rPr>
              <a:t>1.    Display the names of the unique launch sites in the space mission</a:t>
            </a:r>
          </a:p>
          <a:p>
            <a:pPr algn="just" eaLnBrk="1" hangingPunct="1">
              <a:lnSpc>
                <a:spcPts val="2425"/>
              </a:lnSpc>
            </a:pPr>
            <a:r>
              <a:rPr lang="en-US" altLang="en-US" sz="1600">
                <a:solidFill>
                  <a:srgbClr val="292929"/>
                </a:solidFill>
                <a:latin typeface="Segoe UI" panose="020B0502040204020203" pitchFamily="34" charset="0"/>
              </a:rPr>
              <a:t>2.    Display 5 records where launch sites begin with the string 'CCA’</a:t>
            </a:r>
          </a:p>
          <a:p>
            <a:pPr algn="just" eaLnBrk="1" hangingPunct="1">
              <a:lnSpc>
                <a:spcPts val="2425"/>
              </a:lnSpc>
            </a:pPr>
            <a:r>
              <a:rPr lang="en-US" altLang="en-US" sz="1600">
                <a:solidFill>
                  <a:srgbClr val="292929"/>
                </a:solidFill>
                <a:latin typeface="Segoe UI" panose="020B0502040204020203" pitchFamily="34" charset="0"/>
              </a:rPr>
              <a:t>3. Display the total payload mass carried by boosters launched by NASA (CRS)</a:t>
            </a:r>
          </a:p>
          <a:p>
            <a:pPr algn="just" eaLnBrk="1" hangingPunct="1">
              <a:lnSpc>
                <a:spcPts val="2425"/>
              </a:lnSpc>
            </a:pPr>
            <a:r>
              <a:rPr lang="en-US" altLang="en-US" sz="1600">
                <a:solidFill>
                  <a:srgbClr val="292929"/>
                </a:solidFill>
                <a:latin typeface="Segoe UI" panose="020B0502040204020203" pitchFamily="34" charset="0"/>
              </a:rPr>
              <a:t>4. Display average payload mass carried by booster version F9 v1.1</a:t>
            </a:r>
          </a:p>
          <a:p>
            <a:pPr algn="just" eaLnBrk="1" hangingPunct="1">
              <a:lnSpc>
                <a:spcPts val="2425"/>
              </a:lnSpc>
            </a:pPr>
            <a:r>
              <a:rPr lang="en-US" altLang="en-US" sz="1600">
                <a:solidFill>
                  <a:srgbClr val="292929"/>
                </a:solidFill>
                <a:latin typeface="Segoe UI" panose="020B0502040204020203" pitchFamily="34" charset="0"/>
              </a:rPr>
              <a:t>5.    List the date when the first successful landing outcome in ground pad was achieved.</a:t>
            </a:r>
          </a:p>
          <a:p>
            <a:pPr eaLnBrk="1" hangingPunct="1">
              <a:lnSpc>
                <a:spcPts val="1950"/>
              </a:lnSpc>
              <a:spcAft>
                <a:spcPts val="213"/>
              </a:spcAft>
            </a:pPr>
            <a:r>
              <a:rPr lang="en-US" altLang="en-US" sz="1000">
                <a:solidFill>
                  <a:srgbClr val="292929"/>
                </a:solidFill>
                <a:latin typeface="Times New Roman" panose="02020603050405020304" pitchFamily="18" charset="0"/>
              </a:rPr>
              <a:t>6</a:t>
            </a:r>
            <a:r>
              <a:rPr lang="en-US" altLang="en-US" sz="1600">
                <a:solidFill>
                  <a:srgbClr val="292929"/>
                </a:solidFill>
                <a:latin typeface="Segoe UI" panose="020B0502040204020203" pitchFamily="34" charset="0"/>
              </a:rPr>
              <a:t>.    List the names of the boosters which have success in drone ship and have payload mass greater than 4000 but less than 6000</a:t>
            </a:r>
          </a:p>
          <a:p>
            <a:pPr algn="just" eaLnBrk="1" hangingPunct="1">
              <a:spcAft>
                <a:spcPts val="625"/>
              </a:spcAft>
            </a:pPr>
            <a:r>
              <a:rPr lang="en-US" altLang="en-US" sz="1600">
                <a:solidFill>
                  <a:srgbClr val="292929"/>
                </a:solidFill>
                <a:latin typeface="Segoe UI" panose="020B0502040204020203" pitchFamily="34" charset="0"/>
              </a:rPr>
              <a:t>7.    List the total number of successful and failure mission outcomes</a:t>
            </a:r>
          </a:p>
          <a:p>
            <a:pPr eaLnBrk="1" hangingPunct="1">
              <a:lnSpc>
                <a:spcPts val="1950"/>
              </a:lnSpc>
              <a:spcAft>
                <a:spcPts val="213"/>
              </a:spcAft>
            </a:pPr>
            <a:r>
              <a:rPr lang="en-US" altLang="en-US" sz="1000">
                <a:solidFill>
                  <a:srgbClr val="292929"/>
                </a:solidFill>
                <a:latin typeface="Times New Roman" panose="02020603050405020304" pitchFamily="18" charset="0"/>
              </a:rPr>
              <a:t>8</a:t>
            </a:r>
            <a:r>
              <a:rPr lang="en-US" altLang="en-US" sz="1600">
                <a:solidFill>
                  <a:srgbClr val="292929"/>
                </a:solidFill>
                <a:latin typeface="Segoe UI" panose="020B0502040204020203" pitchFamily="34" charset="0"/>
              </a:rPr>
              <a:t>.    List the names of the booster_versions which have carried the maximum payload mass. Use a subquery</a:t>
            </a:r>
          </a:p>
          <a:p>
            <a:pPr eaLnBrk="1" hangingPunct="1">
              <a:lnSpc>
                <a:spcPts val="1925"/>
              </a:lnSpc>
              <a:spcAft>
                <a:spcPts val="213"/>
              </a:spcAft>
            </a:pPr>
            <a:r>
              <a:rPr lang="en-US" altLang="en-US" sz="1600">
                <a:solidFill>
                  <a:srgbClr val="292929"/>
                </a:solidFill>
                <a:latin typeface="Segoe UI" panose="020B0502040204020203" pitchFamily="34" charset="0"/>
              </a:rPr>
              <a:t>9.    List the failed landing_outcomes in drone ship, their booster versions, and launch site names for in year 201 5</a:t>
            </a:r>
          </a:p>
        </p:txBody>
      </p:sp>
      <p:sp>
        <p:nvSpPr>
          <p:cNvPr id="7" name="Rectangle 4">
            <a:extLst>
              <a:ext uri="{FF2B5EF4-FFF2-40B4-BE49-F238E27FC236}">
                <a16:creationId xmlns:a16="http://schemas.microsoft.com/office/drawing/2014/main" id="{5DC3CCD9-CAD3-FD6C-D23F-F15811C0E385}"/>
              </a:ext>
            </a:extLst>
          </p:cNvPr>
          <p:cNvSpPr>
            <a:spLocks noChangeArrowheads="1"/>
          </p:cNvSpPr>
          <p:nvPr/>
        </p:nvSpPr>
        <p:spPr bwMode="auto">
          <a:xfrm>
            <a:off x="1304925" y="5767388"/>
            <a:ext cx="9740900"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66713" indent="-3302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ts val="2038"/>
              </a:lnSpc>
              <a:spcBef>
                <a:spcPts val="213"/>
              </a:spcBef>
            </a:pPr>
            <a:r>
              <a:rPr lang="en-US" altLang="en-US" sz="1600" dirty="0">
                <a:solidFill>
                  <a:srgbClr val="292929"/>
                </a:solidFill>
                <a:latin typeface="Segoe UI" panose="020B0502040204020203" pitchFamily="34" charset="0"/>
              </a:rPr>
              <a:t>10.Rank the count of landing outcomes (such as Failure (drone ship) or Success (ground pad)) between the date 2010-06-04 and 201 7-03-20, in descending order</a:t>
            </a:r>
            <a:endParaRPr lang="en-US" altLang="en-US" sz="2000" b="1" dirty="0">
              <a:solidFill>
                <a:srgbClr val="292929"/>
              </a:solidFill>
              <a:latin typeface="Segoe UI" panose="020B0502040204020203" pitchFamily="34" charset="0"/>
              <a:hlinkClick r:id="rId3"/>
            </a:endParaRPr>
          </a:p>
        </p:txBody>
      </p:sp>
      <p:sp>
        <p:nvSpPr>
          <p:cNvPr id="8" name="Rectangle 5">
            <a:extLst>
              <a:ext uri="{FF2B5EF4-FFF2-40B4-BE49-F238E27FC236}">
                <a16:creationId xmlns:a16="http://schemas.microsoft.com/office/drawing/2014/main" id="{27F1AD4F-4652-B641-3ED6-ADFACC643C8B}"/>
              </a:ext>
            </a:extLst>
          </p:cNvPr>
          <p:cNvSpPr>
            <a:spLocks noChangeArrowheads="1"/>
          </p:cNvSpPr>
          <p:nvPr/>
        </p:nvSpPr>
        <p:spPr bwMode="auto">
          <a:xfrm>
            <a:off x="11106150" y="6132513"/>
            <a:ext cx="300038"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500" b="1">
                <a:solidFill>
                  <a:srgbClr val="3576CC"/>
                </a:solidFill>
                <a:latin typeface="Segoe UI" panose="020B0502040204020203" pitchFamily="34" charset="0"/>
              </a:rPr>
              <a:t>13</a:t>
            </a: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Rectangle 2">
            <a:extLst>
              <a:ext uri="{FF2B5EF4-FFF2-40B4-BE49-F238E27FC236}">
                <a16:creationId xmlns:a16="http://schemas.microsoft.com/office/drawing/2014/main" id="{B4C13BED-FC28-B82F-0A74-DA081E49C912}"/>
              </a:ext>
            </a:extLst>
          </p:cNvPr>
          <p:cNvSpPr>
            <a:spLocks noChangeArrowheads="1"/>
          </p:cNvSpPr>
          <p:nvPr/>
        </p:nvSpPr>
        <p:spPr bwMode="auto">
          <a:xfrm>
            <a:off x="927100" y="1447799"/>
            <a:ext cx="9720263"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39713" indent="-2921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eaLnBrk="1" hangingPunct="1">
              <a:lnSpc>
                <a:spcPts val="1925"/>
              </a:lnSpc>
              <a:spcBef>
                <a:spcPts val="2313"/>
              </a:spcBef>
              <a:spcAft>
                <a:spcPts val="1050"/>
              </a:spcAft>
            </a:pPr>
            <a:r>
              <a:rPr lang="en-US" altLang="en-US" sz="1700" b="1" dirty="0">
                <a:solidFill>
                  <a:srgbClr val="292929"/>
                </a:solidFill>
                <a:latin typeface="Segoe UI" panose="020B0502040204020203" pitchFamily="34" charset="0"/>
              </a:rPr>
              <a:t>• Folium interactive map helps analyze geospatial data to perform more interactive visual analytics and better understand factors such location and proximity of launch sites that impact launch success rate.</a:t>
            </a:r>
          </a:p>
        </p:txBody>
      </p:sp>
      <p:sp>
        <p:nvSpPr>
          <p:cNvPr id="6" name="Rectangle 3">
            <a:extLst>
              <a:ext uri="{FF2B5EF4-FFF2-40B4-BE49-F238E27FC236}">
                <a16:creationId xmlns:a16="http://schemas.microsoft.com/office/drawing/2014/main" id="{D7CEC593-F2F8-2D19-4E64-D22A24291D6E}"/>
              </a:ext>
            </a:extLst>
          </p:cNvPr>
          <p:cNvSpPr>
            <a:spLocks noChangeArrowheads="1"/>
          </p:cNvSpPr>
          <p:nvPr/>
        </p:nvSpPr>
        <p:spPr bwMode="auto">
          <a:xfrm>
            <a:off x="927100" y="2239963"/>
            <a:ext cx="6597650"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239713" indent="-2921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eaLnBrk="1" hangingPunct="1">
              <a:spcBef>
                <a:spcPts val="1050"/>
              </a:spcBef>
              <a:spcAft>
                <a:spcPts val="1263"/>
              </a:spcAft>
            </a:pPr>
            <a:r>
              <a:rPr lang="en-US" altLang="en-US" sz="1700" b="1">
                <a:solidFill>
                  <a:srgbClr val="292929"/>
                </a:solidFill>
                <a:latin typeface="Segoe UI" panose="020B0502040204020203" pitchFamily="34" charset="0"/>
              </a:rPr>
              <a:t>• Following map object were created and added to the map:</a:t>
            </a:r>
          </a:p>
        </p:txBody>
      </p:sp>
      <p:sp>
        <p:nvSpPr>
          <p:cNvPr id="7" name="Rectangle 6">
            <a:extLst>
              <a:ext uri="{FF2B5EF4-FFF2-40B4-BE49-F238E27FC236}">
                <a16:creationId xmlns:a16="http://schemas.microsoft.com/office/drawing/2014/main" id="{C1BAE3D2-B3FC-C145-FAA3-5BF502DD74A0}"/>
              </a:ext>
            </a:extLst>
          </p:cNvPr>
          <p:cNvSpPr/>
          <p:nvPr/>
        </p:nvSpPr>
        <p:spPr>
          <a:xfrm>
            <a:off x="927100" y="2660650"/>
            <a:ext cx="10450513" cy="3687763"/>
          </a:xfrm>
          <a:prstGeom prst="rect">
            <a:avLst/>
          </a:prstGeom>
        </p:spPr>
        <p:txBody>
          <a:bodyPr lIns="0" tIns="0" rIns="0" bIns="0"/>
          <a:lstStyle/>
          <a:p>
            <a:pPr marL="468884" algn="just" eaLnBrk="1" fontAlgn="auto" hangingPunct="1">
              <a:spcBef>
                <a:spcPts val="1260"/>
              </a:spcBef>
              <a:spcAft>
                <a:spcPts val="1050"/>
              </a:spcAft>
              <a:defRPr/>
            </a:pPr>
            <a:r>
              <a:rPr lang="en-US" sz="1600" dirty="0">
                <a:solidFill>
                  <a:srgbClr val="292929"/>
                </a:solidFill>
                <a:latin typeface="Segoe UI"/>
              </a:rPr>
              <a:t>•    Mark all launch sites on the map. This allowed to visually see the launch sites on the map.</a:t>
            </a:r>
          </a:p>
          <a:p>
            <a:pPr marL="926084" algn="just" eaLnBrk="1" fontAlgn="auto" hangingPunct="1">
              <a:lnSpc>
                <a:spcPts val="2976"/>
              </a:lnSpc>
              <a:spcBef>
                <a:spcPts val="0"/>
              </a:spcBef>
              <a:spcAft>
                <a:spcPts val="0"/>
              </a:spcAft>
              <a:defRPr/>
            </a:pPr>
            <a:r>
              <a:rPr lang="en-US" sz="1200" dirty="0">
                <a:solidFill>
                  <a:srgbClr val="292929"/>
                </a:solidFill>
                <a:latin typeface="Segoe UI"/>
              </a:rPr>
              <a:t>•    Added ‘</a:t>
            </a:r>
            <a:r>
              <a:rPr lang="en-US" sz="1200" dirty="0" err="1">
                <a:solidFill>
                  <a:srgbClr val="292929"/>
                </a:solidFill>
                <a:latin typeface="Segoe UI"/>
              </a:rPr>
              <a:t>folium.circle</a:t>
            </a:r>
            <a:r>
              <a:rPr lang="en-US" sz="1200" dirty="0">
                <a:solidFill>
                  <a:srgbClr val="292929"/>
                </a:solidFill>
                <a:latin typeface="Segoe UI"/>
              </a:rPr>
              <a:t>’ and ‘</a:t>
            </a:r>
            <a:r>
              <a:rPr lang="en-US" sz="1200" dirty="0" err="1">
                <a:solidFill>
                  <a:srgbClr val="292929"/>
                </a:solidFill>
                <a:latin typeface="Segoe UI"/>
              </a:rPr>
              <a:t>folium.marker</a:t>
            </a:r>
            <a:r>
              <a:rPr lang="en-US" sz="1200" dirty="0">
                <a:solidFill>
                  <a:srgbClr val="292929"/>
                </a:solidFill>
                <a:latin typeface="Segoe UI"/>
              </a:rPr>
              <a:t>’ to highlight circle area with a text label over each launch site.</a:t>
            </a:r>
          </a:p>
          <a:p>
            <a:pPr marL="468884" algn="just" eaLnBrk="1" fontAlgn="auto" hangingPunct="1">
              <a:lnSpc>
                <a:spcPts val="2976"/>
              </a:lnSpc>
              <a:spcBef>
                <a:spcPts val="0"/>
              </a:spcBef>
              <a:spcAft>
                <a:spcPts val="0"/>
              </a:spcAft>
              <a:defRPr/>
            </a:pPr>
            <a:r>
              <a:rPr lang="en-US" sz="1600" dirty="0">
                <a:solidFill>
                  <a:srgbClr val="292929"/>
                </a:solidFill>
                <a:latin typeface="Segoe UI"/>
              </a:rPr>
              <a:t>•    Added a ‘</a:t>
            </a:r>
            <a:r>
              <a:rPr lang="en-US" sz="1600" dirty="0" err="1">
                <a:solidFill>
                  <a:srgbClr val="292929"/>
                </a:solidFill>
                <a:latin typeface="Segoe UI"/>
              </a:rPr>
              <a:t>MarkerCluster</a:t>
            </a:r>
            <a:r>
              <a:rPr lang="en-US" sz="1600" dirty="0">
                <a:solidFill>
                  <a:srgbClr val="292929"/>
                </a:solidFill>
                <a:latin typeface="Segoe UI"/>
              </a:rPr>
              <a:t>()’ to show launch success (green) and failure (red) markers for each launch site.</a:t>
            </a:r>
          </a:p>
          <a:p>
            <a:pPr marL="468884" algn="just" eaLnBrk="1" fontAlgn="auto" hangingPunct="1">
              <a:lnSpc>
                <a:spcPts val="2976"/>
              </a:lnSpc>
              <a:spcBef>
                <a:spcPts val="0"/>
              </a:spcBef>
              <a:spcAft>
                <a:spcPts val="0"/>
              </a:spcAft>
              <a:defRPr/>
            </a:pPr>
            <a:r>
              <a:rPr lang="en-US" sz="1600" dirty="0">
                <a:solidFill>
                  <a:srgbClr val="292929"/>
                </a:solidFill>
                <a:latin typeface="Segoe UI"/>
              </a:rPr>
              <a:t>•    Calculated distances between a launch site to its proximities (e.g., coastline, railroad, highway, city)</a:t>
            </a:r>
          </a:p>
          <a:p>
            <a:pPr marL="926084" algn="just" eaLnBrk="1" fontAlgn="auto" hangingPunct="1">
              <a:lnSpc>
                <a:spcPts val="1248"/>
              </a:lnSpc>
              <a:spcBef>
                <a:spcPts val="0"/>
              </a:spcBef>
              <a:spcAft>
                <a:spcPts val="0"/>
              </a:spcAft>
              <a:defRPr/>
            </a:pPr>
            <a:r>
              <a:rPr lang="en-US" sz="1200" dirty="0">
                <a:solidFill>
                  <a:srgbClr val="292929"/>
                </a:solidFill>
                <a:latin typeface="Segoe UI"/>
              </a:rPr>
              <a:t>•    Added ‘</a:t>
            </a:r>
            <a:r>
              <a:rPr lang="en-US" sz="1200" dirty="0" err="1">
                <a:solidFill>
                  <a:srgbClr val="292929"/>
                </a:solidFill>
                <a:latin typeface="Segoe UI"/>
              </a:rPr>
              <a:t>MousePosition</a:t>
            </a:r>
            <a:r>
              <a:rPr lang="en-US" sz="1200" dirty="0">
                <a:solidFill>
                  <a:srgbClr val="292929"/>
                </a:solidFill>
                <a:latin typeface="Segoe UI"/>
              </a:rPr>
              <a:t>() to get coordinate for a mouse position over a point on the map</a:t>
            </a:r>
          </a:p>
          <a:p>
            <a:pPr marL="926084" algn="just" eaLnBrk="1" fontAlgn="auto" hangingPunct="1">
              <a:lnSpc>
                <a:spcPts val="1248"/>
              </a:lnSpc>
              <a:spcBef>
                <a:spcPts val="0"/>
              </a:spcBef>
              <a:spcAft>
                <a:spcPts val="0"/>
              </a:spcAft>
              <a:defRPr/>
            </a:pPr>
            <a:r>
              <a:rPr lang="en-US" sz="1200" dirty="0">
                <a:solidFill>
                  <a:srgbClr val="292929"/>
                </a:solidFill>
                <a:latin typeface="Segoe UI"/>
              </a:rPr>
              <a:t>•    Added ‘</a:t>
            </a:r>
            <a:r>
              <a:rPr lang="en-US" sz="1200" dirty="0" err="1">
                <a:solidFill>
                  <a:srgbClr val="292929"/>
                </a:solidFill>
                <a:latin typeface="Segoe UI"/>
              </a:rPr>
              <a:t>folium.Marker</a:t>
            </a:r>
            <a:r>
              <a:rPr lang="en-US" sz="1200" dirty="0">
                <a:solidFill>
                  <a:srgbClr val="292929"/>
                </a:solidFill>
                <a:latin typeface="Segoe UI"/>
              </a:rPr>
              <a:t>()’ to display distance (in KM) on the point on the map (e.g., coastline, railroad, highway, city)</a:t>
            </a:r>
          </a:p>
          <a:p>
            <a:pPr marL="926084" algn="just" eaLnBrk="1" fontAlgn="auto" hangingPunct="1">
              <a:lnSpc>
                <a:spcPts val="1248"/>
              </a:lnSpc>
              <a:spcBef>
                <a:spcPts val="0"/>
              </a:spcBef>
              <a:spcAft>
                <a:spcPts val="0"/>
              </a:spcAft>
              <a:defRPr/>
            </a:pPr>
            <a:r>
              <a:rPr lang="en-US" sz="1200" dirty="0">
                <a:solidFill>
                  <a:srgbClr val="292929"/>
                </a:solidFill>
                <a:latin typeface="Segoe UI"/>
              </a:rPr>
              <a:t>•    Added ‘</a:t>
            </a:r>
            <a:r>
              <a:rPr lang="en-US" sz="1200" dirty="0" err="1">
                <a:solidFill>
                  <a:srgbClr val="292929"/>
                </a:solidFill>
                <a:latin typeface="Segoe UI"/>
              </a:rPr>
              <a:t>folium.Polyline</a:t>
            </a:r>
            <a:r>
              <a:rPr lang="en-US" sz="1200" dirty="0">
                <a:solidFill>
                  <a:srgbClr val="292929"/>
                </a:solidFill>
                <a:latin typeface="Segoe UI"/>
              </a:rPr>
              <a:t>()’ to draw a line between the point on the map and the launch site</a:t>
            </a:r>
          </a:p>
          <a:p>
            <a:pPr marL="926084" algn="just" eaLnBrk="1" fontAlgn="auto" hangingPunct="1">
              <a:lnSpc>
                <a:spcPts val="1248"/>
              </a:lnSpc>
              <a:spcBef>
                <a:spcPts val="0"/>
              </a:spcBef>
              <a:spcAft>
                <a:spcPts val="1260"/>
              </a:spcAft>
              <a:defRPr/>
            </a:pPr>
            <a:r>
              <a:rPr lang="en-US" sz="1200" dirty="0">
                <a:solidFill>
                  <a:srgbClr val="292929"/>
                </a:solidFill>
                <a:latin typeface="Segoe UI"/>
              </a:rPr>
              <a:t>•    Repeated steps above to add markers and draw lines between launch sites and proximities - coastline, railroad, highway, city)</a:t>
            </a:r>
          </a:p>
          <a:p>
            <a:pPr marL="240284" indent="-292100" algn="just" eaLnBrk="1" fontAlgn="auto" hangingPunct="1">
              <a:spcBef>
                <a:spcPts val="0"/>
              </a:spcBef>
              <a:spcAft>
                <a:spcPts val="630"/>
              </a:spcAft>
              <a:defRPr/>
            </a:pPr>
            <a:r>
              <a:rPr lang="en-US" sz="1700" b="1" dirty="0">
                <a:solidFill>
                  <a:srgbClr val="292929"/>
                </a:solidFill>
                <a:latin typeface="Segoe UI"/>
              </a:rPr>
              <a:t>• Building the Interactive Map with Folium helped answered following questions:</a:t>
            </a:r>
          </a:p>
          <a:p>
            <a:pPr marL="468884" algn="just" eaLnBrk="1" fontAlgn="auto" hangingPunct="1">
              <a:lnSpc>
                <a:spcPts val="2232"/>
              </a:lnSpc>
              <a:spcBef>
                <a:spcPts val="0"/>
              </a:spcBef>
              <a:spcAft>
                <a:spcPts val="0"/>
              </a:spcAft>
              <a:defRPr/>
            </a:pPr>
            <a:r>
              <a:rPr lang="en-US" sz="1600" dirty="0">
                <a:solidFill>
                  <a:srgbClr val="292929"/>
                </a:solidFill>
                <a:latin typeface="Segoe UI"/>
              </a:rPr>
              <a:t>•    Are    launch    sites    in    close proximity to    railways? </a:t>
            </a:r>
            <a:r>
              <a:rPr lang="en-US" sz="1600" dirty="0">
                <a:solidFill>
                  <a:srgbClr val="3576CC"/>
                </a:solidFill>
                <a:latin typeface="Segoe UI"/>
              </a:rPr>
              <a:t>YES</a:t>
            </a:r>
          </a:p>
          <a:p>
            <a:pPr marL="468884" algn="just" eaLnBrk="1" fontAlgn="auto" hangingPunct="1">
              <a:lnSpc>
                <a:spcPts val="2232"/>
              </a:lnSpc>
              <a:spcBef>
                <a:spcPts val="0"/>
              </a:spcBef>
              <a:spcAft>
                <a:spcPts val="0"/>
              </a:spcAft>
              <a:defRPr/>
            </a:pPr>
            <a:r>
              <a:rPr lang="en-US" sz="1600" dirty="0">
                <a:solidFill>
                  <a:srgbClr val="292929"/>
                </a:solidFill>
                <a:latin typeface="Segoe UI"/>
              </a:rPr>
              <a:t>•    Are    launch    sites    in    close proximity to    highways? </a:t>
            </a:r>
            <a:r>
              <a:rPr lang="en-US" sz="1600" dirty="0">
                <a:solidFill>
                  <a:srgbClr val="3576CC"/>
                </a:solidFill>
                <a:latin typeface="Segoe UI"/>
              </a:rPr>
              <a:t>YES</a:t>
            </a:r>
          </a:p>
          <a:p>
            <a:pPr marL="468884" algn="just" eaLnBrk="1" fontAlgn="auto" hangingPunct="1">
              <a:lnSpc>
                <a:spcPts val="2232"/>
              </a:lnSpc>
              <a:spcBef>
                <a:spcPts val="0"/>
              </a:spcBef>
              <a:spcAft>
                <a:spcPts val="0"/>
              </a:spcAft>
              <a:defRPr/>
            </a:pPr>
            <a:r>
              <a:rPr lang="en-US" sz="1600" dirty="0">
                <a:solidFill>
                  <a:srgbClr val="292929"/>
                </a:solidFill>
                <a:latin typeface="Segoe UI"/>
              </a:rPr>
              <a:t>•    Are    launch    sites    in    close proximity to    coastline? </a:t>
            </a:r>
            <a:r>
              <a:rPr lang="en-US" sz="1600" dirty="0">
                <a:solidFill>
                  <a:srgbClr val="3576CC"/>
                </a:solidFill>
                <a:latin typeface="Segoe UI"/>
              </a:rPr>
              <a:t>YES</a:t>
            </a:r>
          </a:p>
          <a:p>
            <a:pPr marL="468884" algn="just" eaLnBrk="1" fontAlgn="auto" hangingPunct="1">
              <a:lnSpc>
                <a:spcPts val="2232"/>
              </a:lnSpc>
              <a:spcBef>
                <a:spcPts val="0"/>
              </a:spcBef>
              <a:spcAft>
                <a:spcPts val="0"/>
              </a:spcAft>
              <a:defRPr/>
            </a:pPr>
            <a:r>
              <a:rPr lang="en-US" sz="1600" dirty="0">
                <a:solidFill>
                  <a:srgbClr val="292929"/>
                </a:solidFill>
                <a:latin typeface="Segoe UI"/>
              </a:rPr>
              <a:t>•    Do    launch    sites    keep certain distance    away from cities? </a:t>
            </a:r>
            <a:r>
              <a:rPr lang="en-US" sz="1600" dirty="0">
                <a:solidFill>
                  <a:srgbClr val="3576CC"/>
                </a:solidFill>
                <a:latin typeface="Segoe UI"/>
              </a:rPr>
              <a:t>YES</a:t>
            </a: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9" name="TextBox 8">
            <a:extLst>
              <a:ext uri="{FF2B5EF4-FFF2-40B4-BE49-F238E27FC236}">
                <a16:creationId xmlns:a16="http://schemas.microsoft.com/office/drawing/2014/main" id="{E7ED3255-B1CD-23ED-842F-02B35BC82D62}"/>
              </a:ext>
            </a:extLst>
          </p:cNvPr>
          <p:cNvSpPr txBox="1"/>
          <p:nvPr/>
        </p:nvSpPr>
        <p:spPr>
          <a:xfrm>
            <a:off x="734029" y="1469571"/>
            <a:ext cx="10551582" cy="4608634"/>
          </a:xfrm>
          <a:prstGeom prst="rect">
            <a:avLst/>
          </a:prstGeom>
          <a:noFill/>
        </p:spPr>
        <p:txBody>
          <a:bodyPr wrap="square">
            <a:spAutoFit/>
          </a:bodyPr>
          <a:lstStyle/>
          <a:p>
            <a:pPr marL="241300" indent="-241300" eaLnBrk="1" fontAlgn="auto" hangingPunct="1">
              <a:lnSpc>
                <a:spcPts val="1920"/>
              </a:lnSpc>
              <a:spcBef>
                <a:spcPts val="2310"/>
              </a:spcBef>
              <a:spcAft>
                <a:spcPts val="0"/>
              </a:spcAft>
              <a:defRPr/>
            </a:pPr>
            <a:r>
              <a:rPr lang="en-US" b="1" dirty="0">
                <a:solidFill>
                  <a:srgbClr val="292929"/>
                </a:solidFill>
                <a:latin typeface="Segoe UI"/>
              </a:rPr>
              <a:t>•    Built a </a:t>
            </a:r>
            <a:r>
              <a:rPr lang="en-US" b="1" dirty="0" err="1">
                <a:solidFill>
                  <a:srgbClr val="292929"/>
                </a:solidFill>
                <a:latin typeface="Segoe UI"/>
              </a:rPr>
              <a:t>Plotly</a:t>
            </a:r>
            <a:r>
              <a:rPr lang="en-US" b="1" dirty="0">
                <a:solidFill>
                  <a:srgbClr val="292929"/>
                </a:solidFill>
                <a:latin typeface="Segoe UI"/>
              </a:rPr>
              <a:t> Dash web application to perform interactive visual analytics on SpaceX launch data in real-time. Added Launch Site Drop-down, Pie Chart, Payload range slide, and a Scatter chart to the Dashboard.</a:t>
            </a:r>
          </a:p>
          <a:p>
            <a:pPr marL="812800" indent="-330200" eaLnBrk="1" fontAlgn="auto" hangingPunct="1">
              <a:lnSpc>
                <a:spcPts val="1632"/>
              </a:lnSpc>
              <a:spcBef>
                <a:spcPts val="0"/>
              </a:spcBef>
              <a:spcAft>
                <a:spcPts val="0"/>
              </a:spcAft>
              <a:defRPr/>
            </a:pPr>
            <a:r>
              <a:rPr lang="en-US" dirty="0">
                <a:solidFill>
                  <a:srgbClr val="292929"/>
                </a:solidFill>
                <a:latin typeface="Segoe UI"/>
              </a:rPr>
              <a:t>1.    Added a Launch Site Drop-down Input component to the dashboard to provide an ability to filter Dashboard visual by all launch sites or a particular launch site</a:t>
            </a:r>
          </a:p>
          <a:p>
            <a:pPr marL="812800" indent="-330200" eaLnBrk="1" fontAlgn="auto" hangingPunct="1">
              <a:lnSpc>
                <a:spcPts val="1632"/>
              </a:lnSpc>
              <a:spcBef>
                <a:spcPts val="0"/>
              </a:spcBef>
              <a:spcAft>
                <a:spcPts val="0"/>
              </a:spcAft>
              <a:defRPr/>
            </a:pPr>
            <a:r>
              <a:rPr lang="en-US" dirty="0">
                <a:solidFill>
                  <a:srgbClr val="292929"/>
                </a:solidFill>
                <a:latin typeface="Segoe UI"/>
              </a:rPr>
              <a:t>2.    Added a Pie Chart to the Dashboard to show total success launches when ‘All Sites’ is selected and show success and failed counts when a particular site is selected</a:t>
            </a:r>
          </a:p>
          <a:p>
            <a:pPr marL="812800" indent="-330200" eaLnBrk="1" fontAlgn="auto" hangingPunct="1">
              <a:lnSpc>
                <a:spcPts val="1632"/>
              </a:lnSpc>
              <a:spcBef>
                <a:spcPts val="0"/>
              </a:spcBef>
              <a:spcAft>
                <a:spcPts val="0"/>
              </a:spcAft>
              <a:defRPr/>
            </a:pPr>
            <a:r>
              <a:rPr lang="en-US" dirty="0">
                <a:solidFill>
                  <a:srgbClr val="292929"/>
                </a:solidFill>
                <a:latin typeface="Segoe UI"/>
              </a:rPr>
              <a:t>3.    Added a Payload range slider to the Dashboard to easily select different payload ranges to identify visual patterns</a:t>
            </a:r>
          </a:p>
          <a:p>
            <a:pPr marL="812800" indent="-330200" eaLnBrk="1" fontAlgn="auto" hangingPunct="1">
              <a:lnSpc>
                <a:spcPts val="1632"/>
              </a:lnSpc>
              <a:spcBef>
                <a:spcPts val="0"/>
              </a:spcBef>
              <a:spcAft>
                <a:spcPts val="1470"/>
              </a:spcAft>
              <a:defRPr/>
            </a:pPr>
            <a:r>
              <a:rPr lang="en-US" dirty="0">
                <a:solidFill>
                  <a:srgbClr val="292929"/>
                </a:solidFill>
                <a:latin typeface="Segoe UI"/>
              </a:rPr>
              <a:t>4.    Added a Scatter chart to observe how payload may be correlated with mission outcomes for selected site(s). The color-label Booster version on each scatter point provided missions outcomes with different boosters</a:t>
            </a:r>
          </a:p>
          <a:p>
            <a:pPr algn="just" eaLnBrk="1" fontAlgn="auto" hangingPunct="1">
              <a:spcBef>
                <a:spcPts val="0"/>
              </a:spcBef>
              <a:spcAft>
                <a:spcPts val="630"/>
              </a:spcAft>
              <a:defRPr/>
            </a:pPr>
            <a:r>
              <a:rPr lang="en-US" b="1" dirty="0">
                <a:solidFill>
                  <a:srgbClr val="292929"/>
                </a:solidFill>
                <a:latin typeface="Segoe UI"/>
              </a:rPr>
              <a:t>•    Dashboard helped answer following questions:</a:t>
            </a:r>
          </a:p>
          <a:p>
            <a:pPr marL="482600" algn="just" eaLnBrk="1" fontAlgn="auto" hangingPunct="1">
              <a:lnSpc>
                <a:spcPts val="2232"/>
              </a:lnSpc>
              <a:spcBef>
                <a:spcPts val="0"/>
              </a:spcBef>
              <a:spcAft>
                <a:spcPts val="0"/>
              </a:spcAft>
              <a:defRPr/>
            </a:pPr>
            <a:r>
              <a:rPr lang="en-US" dirty="0">
                <a:solidFill>
                  <a:srgbClr val="292929"/>
                </a:solidFill>
                <a:latin typeface="Segoe UI"/>
              </a:rPr>
              <a:t>1.    Which site has the largest successful launches? </a:t>
            </a:r>
            <a:r>
              <a:rPr lang="en-US" dirty="0">
                <a:solidFill>
                  <a:srgbClr val="3576CC"/>
                </a:solidFill>
                <a:latin typeface="Segoe UI"/>
              </a:rPr>
              <a:t>KSC LC-39A with 10</a:t>
            </a:r>
          </a:p>
          <a:p>
            <a:pPr marL="482600" algn="just" eaLnBrk="1" fontAlgn="auto" hangingPunct="1">
              <a:lnSpc>
                <a:spcPts val="2232"/>
              </a:lnSpc>
              <a:spcBef>
                <a:spcPts val="0"/>
              </a:spcBef>
              <a:spcAft>
                <a:spcPts val="0"/>
              </a:spcAft>
              <a:defRPr/>
            </a:pPr>
            <a:r>
              <a:rPr lang="en-US" dirty="0">
                <a:solidFill>
                  <a:srgbClr val="292929"/>
                </a:solidFill>
                <a:latin typeface="Segoe UI"/>
              </a:rPr>
              <a:t>2.    Which site has the highest launch success rate? </a:t>
            </a:r>
            <a:r>
              <a:rPr lang="en-US" dirty="0">
                <a:solidFill>
                  <a:srgbClr val="3576CC"/>
                </a:solidFill>
                <a:latin typeface="Segoe UI"/>
              </a:rPr>
              <a:t>KSC LC-39A with 76.9% success</a:t>
            </a:r>
          </a:p>
          <a:p>
            <a:pPr marL="482600" algn="just" eaLnBrk="1" fontAlgn="auto" hangingPunct="1">
              <a:lnSpc>
                <a:spcPts val="2232"/>
              </a:lnSpc>
              <a:spcBef>
                <a:spcPts val="0"/>
              </a:spcBef>
              <a:spcAft>
                <a:spcPts val="0"/>
              </a:spcAft>
              <a:defRPr/>
            </a:pPr>
            <a:r>
              <a:rPr lang="en-US" dirty="0">
                <a:solidFill>
                  <a:srgbClr val="292929"/>
                </a:solidFill>
                <a:latin typeface="Segoe UI"/>
              </a:rPr>
              <a:t>3.    Which payload range(s) has the highest launch success rate? </a:t>
            </a:r>
            <a:r>
              <a:rPr lang="en-US" dirty="0">
                <a:solidFill>
                  <a:srgbClr val="3576CC"/>
                </a:solidFill>
                <a:latin typeface="Segoe UI"/>
              </a:rPr>
              <a:t>2000 - 5000 kg</a:t>
            </a:r>
          </a:p>
          <a:p>
            <a:pPr marL="482600" algn="just" eaLnBrk="1" fontAlgn="auto" hangingPunct="1">
              <a:lnSpc>
                <a:spcPts val="2232"/>
              </a:lnSpc>
              <a:spcBef>
                <a:spcPts val="0"/>
              </a:spcBef>
              <a:spcAft>
                <a:spcPts val="0"/>
              </a:spcAft>
              <a:defRPr/>
            </a:pPr>
            <a:r>
              <a:rPr lang="en-US" dirty="0">
                <a:solidFill>
                  <a:srgbClr val="292929"/>
                </a:solidFill>
                <a:latin typeface="Segoe UI"/>
              </a:rPr>
              <a:t>4.    Which payload range(s) has the lowest launch success rate? </a:t>
            </a:r>
            <a:r>
              <a:rPr lang="en-US" dirty="0">
                <a:solidFill>
                  <a:srgbClr val="3576CC"/>
                </a:solidFill>
                <a:latin typeface="Segoe UI"/>
              </a:rPr>
              <a:t>0-2000 and 5500 - 7000</a:t>
            </a:r>
          </a:p>
          <a:p>
            <a:pPr marL="482600" algn="just" eaLnBrk="1" fontAlgn="auto" hangingPunct="1">
              <a:lnSpc>
                <a:spcPts val="2232"/>
              </a:lnSpc>
              <a:spcBef>
                <a:spcPts val="0"/>
              </a:spcBef>
              <a:spcAft>
                <a:spcPts val="0"/>
              </a:spcAft>
              <a:defRPr/>
            </a:pPr>
            <a:r>
              <a:rPr lang="en-US" dirty="0">
                <a:solidFill>
                  <a:srgbClr val="292929"/>
                </a:solidFill>
                <a:latin typeface="Segoe UI"/>
              </a:rPr>
              <a:t>5.    Which F9 Booster version (v1.0, v1.1, FT, B4, B5, etc.) has the highest launch success rate? </a:t>
            </a:r>
            <a:r>
              <a:rPr lang="en-US" dirty="0">
                <a:solidFill>
                  <a:srgbClr val="3576CC"/>
                </a:solidFill>
                <a:latin typeface="Segoe UI"/>
              </a:rPr>
              <a:t>FT</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a:extLst>
              <a:ext uri="{FF2B5EF4-FFF2-40B4-BE49-F238E27FC236}">
                <a16:creationId xmlns:a16="http://schemas.microsoft.com/office/drawing/2014/main" id="{0E11B843-0815-4AC5-297E-92F75E29AF50}"/>
              </a:ext>
            </a:extLst>
          </p:cNvPr>
          <p:cNvPicPr>
            <a:picLocks noChangeAspect="1"/>
          </p:cNvPicPr>
          <p:nvPr/>
        </p:nvPicPr>
        <p:blipFill>
          <a:blip r:embed="rId3"/>
          <a:stretch>
            <a:fillRect/>
          </a:stretch>
        </p:blipFill>
        <p:spPr>
          <a:xfrm>
            <a:off x="426343" y="1507104"/>
            <a:ext cx="3458058" cy="1409897"/>
          </a:xfrm>
          <a:prstGeom prst="rect">
            <a:avLst/>
          </a:prstGeom>
        </p:spPr>
      </p:pic>
      <p:pic>
        <p:nvPicPr>
          <p:cNvPr id="8" name="Picture 7">
            <a:extLst>
              <a:ext uri="{FF2B5EF4-FFF2-40B4-BE49-F238E27FC236}">
                <a16:creationId xmlns:a16="http://schemas.microsoft.com/office/drawing/2014/main" id="{FD5DD708-1871-B261-8B69-527D79D256BB}"/>
              </a:ext>
            </a:extLst>
          </p:cNvPr>
          <p:cNvPicPr>
            <a:picLocks noChangeAspect="1"/>
          </p:cNvPicPr>
          <p:nvPr/>
        </p:nvPicPr>
        <p:blipFill>
          <a:blip r:embed="rId4"/>
          <a:stretch>
            <a:fillRect/>
          </a:stretch>
        </p:blipFill>
        <p:spPr>
          <a:xfrm>
            <a:off x="426343" y="3066999"/>
            <a:ext cx="3467584" cy="724001"/>
          </a:xfrm>
          <a:prstGeom prst="rect">
            <a:avLst/>
          </a:prstGeom>
        </p:spPr>
      </p:pic>
      <p:pic>
        <p:nvPicPr>
          <p:cNvPr id="10" name="Picture 9">
            <a:extLst>
              <a:ext uri="{FF2B5EF4-FFF2-40B4-BE49-F238E27FC236}">
                <a16:creationId xmlns:a16="http://schemas.microsoft.com/office/drawing/2014/main" id="{CC2B5F7C-A3AA-B2E8-9C33-32387CDAB37E}"/>
              </a:ext>
            </a:extLst>
          </p:cNvPr>
          <p:cNvPicPr>
            <a:picLocks noChangeAspect="1"/>
          </p:cNvPicPr>
          <p:nvPr/>
        </p:nvPicPr>
        <p:blipFill>
          <a:blip r:embed="rId5"/>
          <a:stretch>
            <a:fillRect/>
          </a:stretch>
        </p:blipFill>
        <p:spPr>
          <a:xfrm>
            <a:off x="426343" y="3940998"/>
            <a:ext cx="3458058" cy="1752845"/>
          </a:xfrm>
          <a:prstGeom prst="rect">
            <a:avLst/>
          </a:prstGeom>
        </p:spPr>
      </p:pic>
      <p:pic>
        <p:nvPicPr>
          <p:cNvPr id="12" name="Picture 11">
            <a:extLst>
              <a:ext uri="{FF2B5EF4-FFF2-40B4-BE49-F238E27FC236}">
                <a16:creationId xmlns:a16="http://schemas.microsoft.com/office/drawing/2014/main" id="{C86519E4-28E2-A99D-4733-E92BF47D77EF}"/>
              </a:ext>
            </a:extLst>
          </p:cNvPr>
          <p:cNvPicPr>
            <a:picLocks noChangeAspect="1"/>
          </p:cNvPicPr>
          <p:nvPr/>
        </p:nvPicPr>
        <p:blipFill>
          <a:blip r:embed="rId6"/>
          <a:stretch>
            <a:fillRect/>
          </a:stretch>
        </p:blipFill>
        <p:spPr>
          <a:xfrm>
            <a:off x="3996856" y="1507104"/>
            <a:ext cx="3458058" cy="4001058"/>
          </a:xfrm>
          <a:prstGeom prst="rect">
            <a:avLst/>
          </a:prstGeom>
        </p:spPr>
      </p:pic>
      <p:pic>
        <p:nvPicPr>
          <p:cNvPr id="14" name="Picture 13">
            <a:extLst>
              <a:ext uri="{FF2B5EF4-FFF2-40B4-BE49-F238E27FC236}">
                <a16:creationId xmlns:a16="http://schemas.microsoft.com/office/drawing/2014/main" id="{FB96D49C-8B9A-33F5-8D50-302F5ED1882E}"/>
              </a:ext>
            </a:extLst>
          </p:cNvPr>
          <p:cNvPicPr>
            <a:picLocks noChangeAspect="1"/>
          </p:cNvPicPr>
          <p:nvPr/>
        </p:nvPicPr>
        <p:blipFill>
          <a:blip r:embed="rId7"/>
          <a:stretch>
            <a:fillRect/>
          </a:stretch>
        </p:blipFill>
        <p:spPr>
          <a:xfrm>
            <a:off x="7567369" y="1502257"/>
            <a:ext cx="3943900" cy="3315163"/>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B5274C0D-022A-6EF9-44C1-F87C561F2CEB}"/>
              </a:ext>
            </a:extLst>
          </p:cNvPr>
          <p:cNvPicPr>
            <a:picLocks noChangeAspect="1"/>
          </p:cNvPicPr>
          <p:nvPr/>
        </p:nvPicPr>
        <p:blipFill>
          <a:blip r:embed="rId4"/>
          <a:stretch>
            <a:fillRect/>
          </a:stretch>
        </p:blipFill>
        <p:spPr>
          <a:xfrm>
            <a:off x="770011" y="1863333"/>
            <a:ext cx="8707065" cy="4363059"/>
          </a:xfrm>
          <a:prstGeom prst="rect">
            <a:avLst/>
          </a:prstGeom>
        </p:spPr>
      </p:pic>
      <p:sp>
        <p:nvSpPr>
          <p:cNvPr id="6" name="TextBox 5">
            <a:extLst>
              <a:ext uri="{FF2B5EF4-FFF2-40B4-BE49-F238E27FC236}">
                <a16:creationId xmlns:a16="http://schemas.microsoft.com/office/drawing/2014/main" id="{90A9F377-3052-E397-31F9-43FBD7AC0A1E}"/>
              </a:ext>
            </a:extLst>
          </p:cNvPr>
          <p:cNvSpPr txBox="1"/>
          <p:nvPr/>
        </p:nvSpPr>
        <p:spPr>
          <a:xfrm>
            <a:off x="770011" y="1477848"/>
            <a:ext cx="6096000" cy="369332"/>
          </a:xfrm>
          <a:prstGeom prst="rect">
            <a:avLst/>
          </a:prstGeom>
          <a:noFill/>
        </p:spPr>
        <p:txBody>
          <a:bodyPr wrap="square">
            <a:spAutoFit/>
          </a:bodyPr>
          <a:lstStyle/>
          <a:p>
            <a:r>
              <a:rPr lang="en-US" dirty="0"/>
              <a:t>Following sections and slides explain results for:</a:t>
            </a:r>
            <a:endParaRPr lang="en-ZA" dirty="0"/>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88121921-A46F-DD79-6910-E020EECC5C52}"/>
              </a:ext>
            </a:extLst>
          </p:cNvPr>
          <p:cNvPicPr>
            <a:picLocks noChangeAspect="1"/>
          </p:cNvPicPr>
          <p:nvPr/>
        </p:nvPicPr>
        <p:blipFill>
          <a:blip r:embed="rId3"/>
          <a:stretch>
            <a:fillRect/>
          </a:stretch>
        </p:blipFill>
        <p:spPr>
          <a:xfrm>
            <a:off x="770011" y="1501404"/>
            <a:ext cx="10061275" cy="477643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8DC36B26-0468-9157-C666-8266F3D7357C}"/>
              </a:ext>
            </a:extLst>
          </p:cNvPr>
          <p:cNvPicPr>
            <a:picLocks noChangeAspect="1"/>
          </p:cNvPicPr>
          <p:nvPr/>
        </p:nvPicPr>
        <p:blipFill>
          <a:blip r:embed="rId3"/>
          <a:stretch>
            <a:fillRect/>
          </a:stretch>
        </p:blipFill>
        <p:spPr>
          <a:xfrm>
            <a:off x="1118353" y="1565774"/>
            <a:ext cx="8935863" cy="499831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B29599FC-A518-F5C4-3655-00B816501E3A}"/>
              </a:ext>
            </a:extLst>
          </p:cNvPr>
          <p:cNvPicPr>
            <a:picLocks noChangeAspect="1"/>
          </p:cNvPicPr>
          <p:nvPr/>
        </p:nvPicPr>
        <p:blipFill>
          <a:blip r:embed="rId3"/>
          <a:stretch>
            <a:fillRect/>
          </a:stretch>
        </p:blipFill>
        <p:spPr>
          <a:xfrm>
            <a:off x="734028" y="1443339"/>
            <a:ext cx="10206115" cy="510305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2BEFA099-10D7-28EB-ACFB-2E60DCC5A82A}"/>
              </a:ext>
            </a:extLst>
          </p:cNvPr>
          <p:cNvPicPr>
            <a:picLocks noChangeAspect="1"/>
          </p:cNvPicPr>
          <p:nvPr/>
        </p:nvPicPr>
        <p:blipFill>
          <a:blip r:embed="rId3"/>
          <a:stretch>
            <a:fillRect/>
          </a:stretch>
        </p:blipFill>
        <p:spPr>
          <a:xfrm>
            <a:off x="1578051" y="1492081"/>
            <a:ext cx="9035898" cy="482816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9A420037-33A8-F5D3-B6C4-2E5A8F099A4E}"/>
              </a:ext>
            </a:extLst>
          </p:cNvPr>
          <p:cNvPicPr>
            <a:picLocks noChangeAspect="1"/>
          </p:cNvPicPr>
          <p:nvPr/>
        </p:nvPicPr>
        <p:blipFill>
          <a:blip r:embed="rId3"/>
          <a:stretch>
            <a:fillRect/>
          </a:stretch>
        </p:blipFill>
        <p:spPr>
          <a:xfrm>
            <a:off x="1554915" y="1625053"/>
            <a:ext cx="9082170" cy="480215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A95AA222-E520-767D-F201-0DC0E5B7966A}"/>
              </a:ext>
            </a:extLst>
          </p:cNvPr>
          <p:cNvPicPr>
            <a:picLocks noChangeAspect="1"/>
          </p:cNvPicPr>
          <p:nvPr/>
        </p:nvPicPr>
        <p:blipFill>
          <a:blip r:embed="rId3"/>
          <a:stretch>
            <a:fillRect/>
          </a:stretch>
        </p:blipFill>
        <p:spPr>
          <a:xfrm>
            <a:off x="1502812" y="1810579"/>
            <a:ext cx="8782860" cy="461663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91387D28-CB85-9E69-72F8-9E74819761E6}"/>
              </a:ext>
            </a:extLst>
          </p:cNvPr>
          <p:cNvPicPr>
            <a:picLocks noChangeAspect="1"/>
          </p:cNvPicPr>
          <p:nvPr/>
        </p:nvPicPr>
        <p:blipFill>
          <a:blip r:embed="rId3"/>
          <a:stretch>
            <a:fillRect/>
          </a:stretch>
        </p:blipFill>
        <p:spPr>
          <a:xfrm>
            <a:off x="701371" y="1578486"/>
            <a:ext cx="7670999" cy="464790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48423047-627E-D2F6-7CCD-B1076980E9C9}"/>
              </a:ext>
            </a:extLst>
          </p:cNvPr>
          <p:cNvPicPr>
            <a:picLocks noChangeAspect="1"/>
          </p:cNvPicPr>
          <p:nvPr/>
        </p:nvPicPr>
        <p:blipFill>
          <a:blip r:embed="rId3"/>
          <a:stretch>
            <a:fillRect/>
          </a:stretch>
        </p:blipFill>
        <p:spPr>
          <a:xfrm>
            <a:off x="734028" y="1415143"/>
            <a:ext cx="8781658" cy="509451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8DD1EDCD-16FA-AB41-C0EE-5D9A93D3D8D7}"/>
              </a:ext>
            </a:extLst>
          </p:cNvPr>
          <p:cNvPicPr>
            <a:picLocks noChangeAspect="1"/>
          </p:cNvPicPr>
          <p:nvPr/>
        </p:nvPicPr>
        <p:blipFill>
          <a:blip r:embed="rId3"/>
          <a:stretch>
            <a:fillRect/>
          </a:stretch>
        </p:blipFill>
        <p:spPr>
          <a:xfrm>
            <a:off x="675518" y="1417975"/>
            <a:ext cx="10840963" cy="427732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1FFC0EB7-8A28-A394-D298-42CA50744CB7}"/>
              </a:ext>
            </a:extLst>
          </p:cNvPr>
          <p:cNvPicPr>
            <a:picLocks noChangeAspect="1"/>
          </p:cNvPicPr>
          <p:nvPr/>
        </p:nvPicPr>
        <p:blipFill>
          <a:blip r:embed="rId3"/>
          <a:stretch>
            <a:fillRect/>
          </a:stretch>
        </p:blipFill>
        <p:spPr>
          <a:xfrm>
            <a:off x="734028" y="1465163"/>
            <a:ext cx="11288700" cy="466790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2FB01F3A-25E1-3D3A-2B90-BE9C8E99CF56}"/>
              </a:ext>
            </a:extLst>
          </p:cNvPr>
          <p:cNvPicPr>
            <a:picLocks noChangeAspect="1"/>
          </p:cNvPicPr>
          <p:nvPr/>
        </p:nvPicPr>
        <p:blipFill>
          <a:blip r:embed="rId3"/>
          <a:stretch>
            <a:fillRect/>
          </a:stretch>
        </p:blipFill>
        <p:spPr>
          <a:xfrm>
            <a:off x="581628" y="1555426"/>
            <a:ext cx="10515600" cy="487178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3" name="TextBox 2">
            <a:extLst>
              <a:ext uri="{FF2B5EF4-FFF2-40B4-BE49-F238E27FC236}">
                <a16:creationId xmlns:a16="http://schemas.microsoft.com/office/drawing/2014/main" id="{DEC94178-E477-E1E9-711C-730ECC6A4749}"/>
              </a:ext>
            </a:extLst>
          </p:cNvPr>
          <p:cNvSpPr txBox="1"/>
          <p:nvPr/>
        </p:nvSpPr>
        <p:spPr>
          <a:xfrm>
            <a:off x="770011" y="1317171"/>
            <a:ext cx="10986559" cy="4581639"/>
          </a:xfrm>
          <a:prstGeom prst="rect">
            <a:avLst/>
          </a:prstGeom>
          <a:noFill/>
        </p:spPr>
        <p:txBody>
          <a:bodyPr wrap="square">
            <a:spAutoFit/>
          </a:bodyPr>
          <a:lstStyle/>
          <a:p>
            <a:pPr eaLnBrk="1" fontAlgn="auto" hangingPunct="1">
              <a:lnSpc>
                <a:spcPts val="1920"/>
              </a:lnSpc>
              <a:spcBef>
                <a:spcPts val="2310"/>
              </a:spcBef>
              <a:spcAft>
                <a:spcPts val="630"/>
              </a:spcAft>
              <a:defRPr/>
            </a:pPr>
            <a:r>
              <a:rPr lang="en-US" sz="1400" b="1" dirty="0">
                <a:solidFill>
                  <a:srgbClr val="292929"/>
                </a:solidFill>
                <a:latin typeface="Segoe UI"/>
              </a:rPr>
              <a:t>The goal of this research is to analyze SpaceX Falcon 9 data collected through various sources and employ Machine Learning models to predict the success of first stage landing that provides other space agencies the ability to decide if they bid against SpaceX.</a:t>
            </a:r>
          </a:p>
          <a:p>
            <a:pPr algn="just" eaLnBrk="1" fontAlgn="auto" hangingPunct="1">
              <a:spcBef>
                <a:spcPts val="0"/>
              </a:spcBef>
              <a:spcAft>
                <a:spcPts val="1260"/>
              </a:spcAft>
              <a:defRPr/>
            </a:pPr>
            <a:r>
              <a:rPr lang="en-US" sz="1400" b="1" dirty="0">
                <a:solidFill>
                  <a:srgbClr val="292929"/>
                </a:solidFill>
                <a:latin typeface="Segoe UI"/>
              </a:rPr>
              <a:t>•    Summary of methodologies</a:t>
            </a:r>
          </a:p>
          <a:p>
            <a:pPr marL="723900" indent="-241300" eaLnBrk="1" fontAlgn="auto" hangingPunct="1">
              <a:lnSpc>
                <a:spcPts val="1632"/>
              </a:lnSpc>
              <a:spcBef>
                <a:spcPts val="0"/>
              </a:spcBef>
              <a:spcAft>
                <a:spcPts val="0"/>
              </a:spcAft>
              <a:defRPr/>
            </a:pPr>
            <a:r>
              <a:rPr lang="en-US" sz="1400" dirty="0">
                <a:solidFill>
                  <a:srgbClr val="292929"/>
                </a:solidFill>
                <a:latin typeface="Segoe UI"/>
              </a:rPr>
              <a:t>•    Following concepts and methods were used to collect and analyze data, build and evaluate machine learning models, and make predictions:</a:t>
            </a:r>
          </a:p>
          <a:p>
            <a:pPr marL="939800" algn="just" eaLnBrk="1" fontAlgn="auto" hangingPunct="1">
              <a:lnSpc>
                <a:spcPts val="1944"/>
              </a:lnSpc>
              <a:spcBef>
                <a:spcPts val="0"/>
              </a:spcBef>
              <a:spcAft>
                <a:spcPts val="0"/>
              </a:spcAft>
              <a:defRPr/>
            </a:pPr>
            <a:r>
              <a:rPr lang="en-US" sz="1400" spc="-50" dirty="0">
                <a:solidFill>
                  <a:srgbClr val="292929"/>
                </a:solidFill>
                <a:latin typeface="Calibri"/>
              </a:rPr>
              <a:t>•    Collect data through API and Web scraping</a:t>
            </a:r>
          </a:p>
          <a:p>
            <a:pPr marL="939800" algn="just" eaLnBrk="1" fontAlgn="auto" hangingPunct="1">
              <a:lnSpc>
                <a:spcPts val="1944"/>
              </a:lnSpc>
              <a:spcBef>
                <a:spcPts val="0"/>
              </a:spcBef>
              <a:spcAft>
                <a:spcPts val="0"/>
              </a:spcAft>
              <a:defRPr/>
            </a:pPr>
            <a:r>
              <a:rPr lang="en-US" sz="1400" spc="-50" dirty="0">
                <a:solidFill>
                  <a:srgbClr val="292929"/>
                </a:solidFill>
                <a:latin typeface="Calibri"/>
              </a:rPr>
              <a:t>•    Transform data through data wrangling</a:t>
            </a:r>
          </a:p>
          <a:p>
            <a:pPr marL="939800" algn="just" eaLnBrk="1" fontAlgn="auto" hangingPunct="1">
              <a:lnSpc>
                <a:spcPts val="1944"/>
              </a:lnSpc>
              <a:spcBef>
                <a:spcPts val="0"/>
              </a:spcBef>
              <a:spcAft>
                <a:spcPts val="0"/>
              </a:spcAft>
              <a:defRPr/>
            </a:pPr>
            <a:r>
              <a:rPr lang="en-US" sz="1400" spc="-50" dirty="0">
                <a:solidFill>
                  <a:srgbClr val="292929"/>
                </a:solidFill>
                <a:latin typeface="Calibri"/>
              </a:rPr>
              <a:t>•    Conduct exploratory data analysis with SQL and data visuals</a:t>
            </a:r>
          </a:p>
          <a:p>
            <a:pPr marL="939800" algn="just" eaLnBrk="1" fontAlgn="auto" hangingPunct="1">
              <a:lnSpc>
                <a:spcPts val="1944"/>
              </a:lnSpc>
              <a:spcBef>
                <a:spcPts val="0"/>
              </a:spcBef>
              <a:spcAft>
                <a:spcPts val="0"/>
              </a:spcAft>
              <a:defRPr/>
            </a:pPr>
            <a:r>
              <a:rPr lang="en-US" sz="1400" spc="-50" dirty="0">
                <a:solidFill>
                  <a:srgbClr val="292929"/>
                </a:solidFill>
                <a:latin typeface="Calibri"/>
              </a:rPr>
              <a:t>•    Build an interactive map with folium to analyze launch site proximity</a:t>
            </a:r>
          </a:p>
          <a:p>
            <a:pPr marL="939800" algn="just" eaLnBrk="1" fontAlgn="auto" hangingPunct="1">
              <a:lnSpc>
                <a:spcPts val="1944"/>
              </a:lnSpc>
              <a:spcBef>
                <a:spcPts val="0"/>
              </a:spcBef>
              <a:spcAft>
                <a:spcPts val="0"/>
              </a:spcAft>
              <a:defRPr/>
            </a:pPr>
            <a:r>
              <a:rPr lang="en-US" sz="1400" spc="-50" dirty="0">
                <a:solidFill>
                  <a:srgbClr val="292929"/>
                </a:solidFill>
                <a:latin typeface="Calibri"/>
              </a:rPr>
              <a:t>•    Build a dashboard to analyze launch records interactively with </a:t>
            </a:r>
            <a:r>
              <a:rPr lang="en-US" sz="1400" spc="-50" dirty="0" err="1">
                <a:solidFill>
                  <a:srgbClr val="292929"/>
                </a:solidFill>
                <a:latin typeface="Calibri"/>
              </a:rPr>
              <a:t>Plotly</a:t>
            </a:r>
            <a:r>
              <a:rPr lang="en-US" sz="1400" spc="-50" dirty="0">
                <a:solidFill>
                  <a:srgbClr val="292929"/>
                </a:solidFill>
                <a:latin typeface="Calibri"/>
              </a:rPr>
              <a:t> Dash</a:t>
            </a:r>
          </a:p>
          <a:p>
            <a:pPr marL="939800" algn="just" eaLnBrk="1" fontAlgn="auto" hangingPunct="1">
              <a:lnSpc>
                <a:spcPts val="1944"/>
              </a:lnSpc>
              <a:spcBef>
                <a:spcPts val="0"/>
              </a:spcBef>
              <a:spcAft>
                <a:spcPts val="630"/>
              </a:spcAft>
              <a:defRPr/>
            </a:pPr>
            <a:r>
              <a:rPr lang="en-US" sz="1400" spc="-50" dirty="0">
                <a:solidFill>
                  <a:srgbClr val="292929"/>
                </a:solidFill>
                <a:latin typeface="Calibri"/>
              </a:rPr>
              <a:t>•    Finally, build a predictive model to predict if the first stage of Falcon 9 will land successfully</a:t>
            </a:r>
          </a:p>
          <a:p>
            <a:pPr algn="just" eaLnBrk="1" fontAlgn="auto" hangingPunct="1">
              <a:spcBef>
                <a:spcPts val="0"/>
              </a:spcBef>
              <a:spcAft>
                <a:spcPts val="1260"/>
              </a:spcAft>
              <a:defRPr/>
            </a:pPr>
            <a:r>
              <a:rPr lang="en-US" sz="1400" b="1" dirty="0">
                <a:solidFill>
                  <a:srgbClr val="292929"/>
                </a:solidFill>
                <a:latin typeface="Segoe UI"/>
              </a:rPr>
              <a:t>•    Summary of all results</a:t>
            </a:r>
          </a:p>
          <a:p>
            <a:pPr marL="482600" algn="just" eaLnBrk="1" fontAlgn="auto" hangingPunct="1">
              <a:spcBef>
                <a:spcPts val="0"/>
              </a:spcBef>
              <a:spcAft>
                <a:spcPts val="630"/>
              </a:spcAft>
              <a:defRPr/>
            </a:pPr>
            <a:r>
              <a:rPr lang="en-US" sz="1400" dirty="0">
                <a:solidFill>
                  <a:srgbClr val="292929"/>
                </a:solidFill>
                <a:latin typeface="Segoe UI"/>
              </a:rPr>
              <a:t>•    This report will share results in various formats such as:</a:t>
            </a:r>
          </a:p>
          <a:p>
            <a:pPr marL="939800" algn="just" eaLnBrk="1" fontAlgn="auto" hangingPunct="1">
              <a:lnSpc>
                <a:spcPts val="1848"/>
              </a:lnSpc>
              <a:spcBef>
                <a:spcPts val="0"/>
              </a:spcBef>
              <a:spcAft>
                <a:spcPts val="0"/>
              </a:spcAft>
              <a:defRPr/>
            </a:pPr>
            <a:r>
              <a:rPr lang="en-US" sz="1400" dirty="0">
                <a:solidFill>
                  <a:srgbClr val="292929"/>
                </a:solidFill>
                <a:latin typeface="Segoe UI"/>
              </a:rPr>
              <a:t>•    Data analysis results</a:t>
            </a:r>
          </a:p>
          <a:p>
            <a:pPr marL="939800" algn="just" eaLnBrk="1" fontAlgn="auto" hangingPunct="1">
              <a:lnSpc>
                <a:spcPts val="1848"/>
              </a:lnSpc>
              <a:spcBef>
                <a:spcPts val="0"/>
              </a:spcBef>
              <a:spcAft>
                <a:spcPts val="0"/>
              </a:spcAft>
              <a:defRPr/>
            </a:pPr>
            <a:r>
              <a:rPr lang="en-US" sz="1400" dirty="0">
                <a:solidFill>
                  <a:srgbClr val="292929"/>
                </a:solidFill>
                <a:latin typeface="Segoe UI"/>
              </a:rPr>
              <a:t>•    Data visuals, interactive dashboards</a:t>
            </a:r>
          </a:p>
          <a:p>
            <a:pPr marL="939800" algn="just" eaLnBrk="1" fontAlgn="auto" hangingPunct="1">
              <a:lnSpc>
                <a:spcPts val="1848"/>
              </a:lnSpc>
              <a:spcBef>
                <a:spcPts val="0"/>
              </a:spcBef>
              <a:spcAft>
                <a:spcPts val="0"/>
              </a:spcAft>
              <a:defRPr/>
            </a:pPr>
            <a:r>
              <a:rPr lang="en-US" sz="1400" dirty="0">
                <a:solidFill>
                  <a:srgbClr val="292929"/>
                </a:solidFill>
                <a:latin typeface="Segoe UI"/>
              </a:rPr>
              <a:t>•    Predictive model analysis results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5B5C383B-29C1-3E6A-2F10-F79153691F2D}"/>
              </a:ext>
            </a:extLst>
          </p:cNvPr>
          <p:cNvPicPr>
            <a:picLocks noChangeAspect="1"/>
          </p:cNvPicPr>
          <p:nvPr/>
        </p:nvPicPr>
        <p:blipFill>
          <a:blip r:embed="rId3"/>
          <a:stretch>
            <a:fillRect/>
          </a:stretch>
        </p:blipFill>
        <p:spPr>
          <a:xfrm>
            <a:off x="770011" y="1427501"/>
            <a:ext cx="8316486" cy="425826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54C70F8C-FBE9-1715-CAB7-8836232B0E06}"/>
              </a:ext>
            </a:extLst>
          </p:cNvPr>
          <p:cNvPicPr>
            <a:picLocks noChangeAspect="1"/>
          </p:cNvPicPr>
          <p:nvPr/>
        </p:nvPicPr>
        <p:blipFill>
          <a:blip r:embed="rId3"/>
          <a:stretch>
            <a:fillRect/>
          </a:stretch>
        </p:blipFill>
        <p:spPr>
          <a:xfrm>
            <a:off x="684529" y="1451317"/>
            <a:ext cx="9517497" cy="474265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92C126EF-DC51-28AF-7B41-D89CF8335873}"/>
              </a:ext>
            </a:extLst>
          </p:cNvPr>
          <p:cNvPicPr>
            <a:picLocks noChangeAspect="1"/>
          </p:cNvPicPr>
          <p:nvPr/>
        </p:nvPicPr>
        <p:blipFill>
          <a:blip r:embed="rId3"/>
          <a:stretch>
            <a:fillRect/>
          </a:stretch>
        </p:blipFill>
        <p:spPr>
          <a:xfrm>
            <a:off x="685468" y="1380839"/>
            <a:ext cx="9678328" cy="464473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8215D9A1-07D3-9960-54A7-11B174121C0B}"/>
              </a:ext>
            </a:extLst>
          </p:cNvPr>
          <p:cNvPicPr>
            <a:picLocks noChangeAspect="1"/>
          </p:cNvPicPr>
          <p:nvPr/>
        </p:nvPicPr>
        <p:blipFill>
          <a:blip r:embed="rId3"/>
          <a:stretch>
            <a:fillRect/>
          </a:stretch>
        </p:blipFill>
        <p:spPr>
          <a:xfrm>
            <a:off x="662885" y="1418944"/>
            <a:ext cx="9638989" cy="460662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6756489E-BEFD-A895-B625-E5A5E48CA8ED}"/>
              </a:ext>
            </a:extLst>
          </p:cNvPr>
          <p:cNvPicPr>
            <a:picLocks noChangeAspect="1"/>
          </p:cNvPicPr>
          <p:nvPr/>
        </p:nvPicPr>
        <p:blipFill>
          <a:blip r:embed="rId3"/>
          <a:stretch>
            <a:fillRect/>
          </a:stretch>
        </p:blipFill>
        <p:spPr>
          <a:xfrm>
            <a:off x="770011" y="1484911"/>
            <a:ext cx="9691160" cy="505863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eaLnBrk="1" hangingPunct="1"/>
            <a:r>
              <a:rPr lang="en-US" altLang="en-US" sz="3200" b="1" dirty="0">
                <a:solidFill>
                  <a:srgbClr val="0B4BCA"/>
                </a:solidFill>
                <a:latin typeface="Segoe UI" panose="020B0502040204020203" pitchFamily="34" charset="0"/>
              </a:rPr>
              <a:t>SpaceX Falcon9 - Launch Sites Map</a:t>
            </a:r>
          </a:p>
        </p:txBody>
      </p:sp>
      <p:pic>
        <p:nvPicPr>
          <p:cNvPr id="6" name="Picture 5">
            <a:extLst>
              <a:ext uri="{FF2B5EF4-FFF2-40B4-BE49-F238E27FC236}">
                <a16:creationId xmlns:a16="http://schemas.microsoft.com/office/drawing/2014/main" id="{F2103B9F-2CA1-91E3-6A69-8F5E045A5D80}"/>
              </a:ext>
            </a:extLst>
          </p:cNvPr>
          <p:cNvPicPr>
            <a:picLocks noChangeAspect="1"/>
          </p:cNvPicPr>
          <p:nvPr/>
        </p:nvPicPr>
        <p:blipFill>
          <a:blip r:embed="rId3"/>
          <a:stretch>
            <a:fillRect/>
          </a:stretch>
        </p:blipFill>
        <p:spPr>
          <a:xfrm>
            <a:off x="454452" y="1450772"/>
            <a:ext cx="11283095" cy="525482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eaLnBrk="1" hangingPunct="1">
              <a:spcAft>
                <a:spcPts val="2525"/>
              </a:spcAft>
            </a:pPr>
            <a:r>
              <a:rPr lang="en-US" altLang="en-US" sz="4000" dirty="0">
                <a:solidFill>
                  <a:srgbClr val="0B4BCA"/>
                </a:solidFill>
                <a:latin typeface="Arial" panose="020B0604020202020204" pitchFamily="34" charset="0"/>
              </a:rPr>
              <a:t>SpaceX Falon9 - Success/Failed</a:t>
            </a:r>
          </a:p>
        </p:txBody>
      </p:sp>
      <p:pic>
        <p:nvPicPr>
          <p:cNvPr id="4" name="Picture 3">
            <a:extLst>
              <a:ext uri="{FF2B5EF4-FFF2-40B4-BE49-F238E27FC236}">
                <a16:creationId xmlns:a16="http://schemas.microsoft.com/office/drawing/2014/main" id="{C47EC082-97E0-B6FC-4529-1DA3977ACA89}"/>
              </a:ext>
            </a:extLst>
          </p:cNvPr>
          <p:cNvPicPr>
            <a:picLocks noChangeAspect="1"/>
          </p:cNvPicPr>
          <p:nvPr/>
        </p:nvPicPr>
        <p:blipFill>
          <a:blip r:embed="rId3"/>
          <a:stretch>
            <a:fillRect/>
          </a:stretch>
        </p:blipFill>
        <p:spPr>
          <a:xfrm>
            <a:off x="391196" y="1431355"/>
            <a:ext cx="10639817" cy="488799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eaLnBrk="1" hangingPunct="1">
              <a:spcAft>
                <a:spcPts val="2525"/>
              </a:spcAft>
            </a:pPr>
            <a:r>
              <a:rPr lang="en-US" altLang="en-US" sz="2400" dirty="0">
                <a:solidFill>
                  <a:srgbClr val="0B4BCA"/>
                </a:solidFill>
                <a:latin typeface="Arial" panose="020B0604020202020204" pitchFamily="34" charset="0"/>
              </a:rPr>
              <a:t>SpaceX Falon9 – Launch Site to Proximity Map</a:t>
            </a:r>
          </a:p>
        </p:txBody>
      </p:sp>
      <p:pic>
        <p:nvPicPr>
          <p:cNvPr id="4" name="Picture 3">
            <a:extLst>
              <a:ext uri="{FF2B5EF4-FFF2-40B4-BE49-F238E27FC236}">
                <a16:creationId xmlns:a16="http://schemas.microsoft.com/office/drawing/2014/main" id="{F7833679-5DED-A790-C34A-9BA98ABCDF74}"/>
              </a:ext>
            </a:extLst>
          </p:cNvPr>
          <p:cNvPicPr>
            <a:picLocks noChangeAspect="1"/>
          </p:cNvPicPr>
          <p:nvPr/>
        </p:nvPicPr>
        <p:blipFill>
          <a:blip r:embed="rId3"/>
          <a:stretch>
            <a:fillRect/>
          </a:stretch>
        </p:blipFill>
        <p:spPr>
          <a:xfrm>
            <a:off x="540434" y="1342733"/>
            <a:ext cx="10505600" cy="5084478"/>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endParaRPr lang="en-US" sz="2200" dirty="0">
              <a:solidFill>
                <a:schemeClr val="accent3">
                  <a:lumMod val="25000"/>
                </a:schemeClr>
              </a:solidFill>
              <a:latin typeface="Abadi" panose="020B0604020104020204" pitchFamily="34" charset="0"/>
            </a:endParaRPr>
          </a:p>
        </p:txBody>
      </p:sp>
      <p:sp>
        <p:nvSpPr>
          <p:cNvPr id="7" name="TextBox 6">
            <a:extLst>
              <a:ext uri="{FF2B5EF4-FFF2-40B4-BE49-F238E27FC236}">
                <a16:creationId xmlns:a16="http://schemas.microsoft.com/office/drawing/2014/main" id="{DD5EBB4B-33E0-1125-0EF1-A28ED613659E}"/>
              </a:ext>
            </a:extLst>
          </p:cNvPr>
          <p:cNvSpPr txBox="1"/>
          <p:nvPr/>
        </p:nvSpPr>
        <p:spPr>
          <a:xfrm>
            <a:off x="828068" y="1678521"/>
            <a:ext cx="10629904" cy="2254463"/>
          </a:xfrm>
          <a:prstGeom prst="rect">
            <a:avLst/>
          </a:prstGeom>
          <a:noFill/>
        </p:spPr>
        <p:txBody>
          <a:bodyPr wrap="square">
            <a:spAutoFit/>
          </a:bodyPr>
          <a:lstStyle/>
          <a:p>
            <a:pPr eaLnBrk="1" fontAlgn="auto" hangingPunct="1">
              <a:spcBef>
                <a:spcPts val="2310"/>
              </a:spcBef>
              <a:spcAft>
                <a:spcPts val="1260"/>
              </a:spcAft>
              <a:defRPr/>
            </a:pPr>
            <a:r>
              <a:rPr lang="en-US" b="1" dirty="0">
                <a:solidFill>
                  <a:srgbClr val="292929"/>
                </a:solidFill>
                <a:latin typeface="Segoe UI"/>
              </a:rPr>
              <a:t>• Project background and context</a:t>
            </a:r>
          </a:p>
          <a:p>
            <a:pPr marL="698500" indent="-228600" eaLnBrk="1" fontAlgn="auto" hangingPunct="1">
              <a:lnSpc>
                <a:spcPts val="1824"/>
              </a:lnSpc>
              <a:spcBef>
                <a:spcPts val="0"/>
              </a:spcBef>
              <a:spcAft>
                <a:spcPts val="840"/>
              </a:spcAft>
              <a:defRPr/>
            </a:pPr>
            <a:r>
              <a:rPr lang="en-US" dirty="0">
                <a:solidFill>
                  <a:srgbClr val="292929"/>
                </a:solidFill>
                <a:latin typeface="Segoe UI"/>
              </a:rPr>
              <a:t>•    With the recent successes in private space travel, space industry is becoming more and more mainstream and accessible to general population. Cost of launch continues to remain a key barrier for new competitors to enter the space race</a:t>
            </a:r>
          </a:p>
          <a:p>
            <a:pPr marL="698500" indent="-228600" eaLnBrk="1" fontAlgn="auto" hangingPunct="1">
              <a:lnSpc>
                <a:spcPts val="1824"/>
              </a:lnSpc>
              <a:spcBef>
                <a:spcPts val="0"/>
              </a:spcBef>
              <a:spcAft>
                <a:spcPts val="3360"/>
              </a:spcAft>
              <a:defRPr/>
            </a:pPr>
            <a:r>
              <a:rPr lang="en-US" dirty="0">
                <a:solidFill>
                  <a:srgbClr val="292929"/>
                </a:solidFill>
                <a:latin typeface="Segoe UI"/>
              </a:rPr>
              <a:t>•    SpaceX with its first stage reuse capabilities offers a key advantage against its competitors. Each SpaceX launch costs around 62 million dollar and SpaceX can reuse stage 1 for future launches. This provides SpaceX a unique advantage where other competitors are spending around 165 mission plus for each launch</a:t>
            </a:r>
          </a:p>
        </p:txBody>
      </p:sp>
      <p:sp>
        <p:nvSpPr>
          <p:cNvPr id="9" name="TextBox 8">
            <a:extLst>
              <a:ext uri="{FF2B5EF4-FFF2-40B4-BE49-F238E27FC236}">
                <a16:creationId xmlns:a16="http://schemas.microsoft.com/office/drawing/2014/main" id="{95BDB0BF-FF46-65B0-79AE-62B5B7812D2D}"/>
              </a:ext>
            </a:extLst>
          </p:cNvPr>
          <p:cNvSpPr txBox="1"/>
          <p:nvPr/>
        </p:nvSpPr>
        <p:spPr>
          <a:xfrm>
            <a:off x="828069" y="3932984"/>
            <a:ext cx="10264474" cy="1821011"/>
          </a:xfrm>
          <a:prstGeom prst="rect">
            <a:avLst/>
          </a:prstGeom>
          <a:noFill/>
        </p:spPr>
        <p:txBody>
          <a:bodyPr wrap="square">
            <a:spAutoFit/>
          </a:bodyPr>
          <a:lstStyle/>
          <a:p>
            <a:pPr eaLnBrk="1" fontAlgn="auto" hangingPunct="1">
              <a:spcBef>
                <a:spcPts val="3360"/>
              </a:spcBef>
              <a:spcAft>
                <a:spcPts val="1260"/>
              </a:spcAft>
              <a:defRPr/>
            </a:pPr>
            <a:r>
              <a:rPr lang="en-US" b="1" dirty="0">
                <a:solidFill>
                  <a:srgbClr val="292929"/>
                </a:solidFill>
                <a:latin typeface="Segoe UI"/>
              </a:rPr>
              <a:t>• Problems you want to find answers</a:t>
            </a:r>
          </a:p>
          <a:p>
            <a:pPr marL="469900" algn="just" eaLnBrk="1" fontAlgn="auto" hangingPunct="1">
              <a:spcBef>
                <a:spcPts val="0"/>
              </a:spcBef>
              <a:spcAft>
                <a:spcPts val="1260"/>
              </a:spcAft>
              <a:defRPr/>
            </a:pPr>
            <a:r>
              <a:rPr lang="en-US" dirty="0">
                <a:solidFill>
                  <a:srgbClr val="292929"/>
                </a:solidFill>
                <a:latin typeface="Segoe UI"/>
              </a:rPr>
              <a:t>•    Determine if the first stage of SpaceX Falcon 9 will land successfully</a:t>
            </a:r>
          </a:p>
          <a:p>
            <a:pPr marL="698500" indent="-228600" eaLnBrk="1" fontAlgn="auto" hangingPunct="1">
              <a:lnSpc>
                <a:spcPts val="1824"/>
              </a:lnSpc>
              <a:spcBef>
                <a:spcPts val="0"/>
              </a:spcBef>
              <a:spcAft>
                <a:spcPts val="840"/>
              </a:spcAft>
              <a:defRPr/>
            </a:pPr>
            <a:r>
              <a:rPr lang="en-US" dirty="0">
                <a:solidFill>
                  <a:srgbClr val="292929"/>
                </a:solidFill>
                <a:latin typeface="Segoe UI"/>
              </a:rPr>
              <a:t>•    Impact of different parameters/variables on the landing outcomes (e.g., launch site, payload mass, booster version, etc.)</a:t>
            </a:r>
          </a:p>
          <a:p>
            <a:pPr marL="469900" algn="just" eaLnBrk="1" fontAlgn="auto" hangingPunct="1">
              <a:spcBef>
                <a:spcPts val="0"/>
              </a:spcBef>
              <a:spcAft>
                <a:spcPts val="0"/>
              </a:spcAft>
              <a:defRPr/>
            </a:pPr>
            <a:r>
              <a:rPr lang="en-US" dirty="0">
                <a:solidFill>
                  <a:srgbClr val="292929"/>
                </a:solidFill>
                <a:latin typeface="Segoe UI"/>
              </a:rPr>
              <a:t>•    Correlations between launch sites and success rates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eaLnBrk="1" hangingPunct="1"/>
            <a:r>
              <a:rPr lang="en-US" altLang="en-US" sz="4000" b="1" dirty="0">
                <a:solidFill>
                  <a:srgbClr val="0B4BCA"/>
                </a:solidFill>
                <a:latin typeface="Segoe UI" panose="020B0502040204020203" pitchFamily="34" charset="0"/>
              </a:rPr>
              <a:t>Launch Success Counts For All Sites</a:t>
            </a:r>
          </a:p>
        </p:txBody>
      </p:sp>
      <p:pic>
        <p:nvPicPr>
          <p:cNvPr id="4" name="Picture 3">
            <a:extLst>
              <a:ext uri="{FF2B5EF4-FFF2-40B4-BE49-F238E27FC236}">
                <a16:creationId xmlns:a16="http://schemas.microsoft.com/office/drawing/2014/main" id="{BEAD886A-B355-BE51-F225-E7030CA84D07}"/>
              </a:ext>
            </a:extLst>
          </p:cNvPr>
          <p:cNvPicPr>
            <a:picLocks noChangeAspect="1"/>
          </p:cNvPicPr>
          <p:nvPr/>
        </p:nvPicPr>
        <p:blipFill>
          <a:blip r:embed="rId3"/>
          <a:stretch>
            <a:fillRect/>
          </a:stretch>
        </p:blipFill>
        <p:spPr>
          <a:xfrm>
            <a:off x="582446" y="1597505"/>
            <a:ext cx="11252893" cy="416103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eaLnBrk="1" hangingPunct="1">
              <a:spcAft>
                <a:spcPts val="7775"/>
              </a:spcAft>
            </a:pPr>
            <a:r>
              <a:rPr lang="en-US" altLang="en-US" sz="4000" b="1" dirty="0">
                <a:solidFill>
                  <a:srgbClr val="0B4BCA"/>
                </a:solidFill>
                <a:latin typeface="Segoe UI" panose="020B0502040204020203" pitchFamily="34" charset="0"/>
              </a:rPr>
              <a:t>Launch Site with Highest Launch Success Ratio</a:t>
            </a:r>
          </a:p>
        </p:txBody>
      </p:sp>
      <p:pic>
        <p:nvPicPr>
          <p:cNvPr id="4" name="Picture 3">
            <a:extLst>
              <a:ext uri="{FF2B5EF4-FFF2-40B4-BE49-F238E27FC236}">
                <a16:creationId xmlns:a16="http://schemas.microsoft.com/office/drawing/2014/main" id="{AC966E7A-5E7B-B8D6-D2C0-4340C0291C94}"/>
              </a:ext>
            </a:extLst>
          </p:cNvPr>
          <p:cNvPicPr>
            <a:picLocks noChangeAspect="1"/>
          </p:cNvPicPr>
          <p:nvPr/>
        </p:nvPicPr>
        <p:blipFill>
          <a:blip r:embed="rId3"/>
          <a:stretch>
            <a:fillRect/>
          </a:stretch>
        </p:blipFill>
        <p:spPr>
          <a:xfrm>
            <a:off x="311515" y="1638049"/>
            <a:ext cx="10879077" cy="4545037"/>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eaLnBrk="1" hangingPunct="1"/>
            <a:r>
              <a:rPr lang="en-US" altLang="en-US" sz="4000" b="1" dirty="0">
                <a:solidFill>
                  <a:srgbClr val="0B4BCA"/>
                </a:solidFill>
                <a:latin typeface="Segoe UI" panose="020B0502040204020203" pitchFamily="34" charset="0"/>
              </a:rPr>
              <a:t>Payload vs. Launch Outcome Scatter Plot for All Sites</a:t>
            </a:r>
          </a:p>
        </p:txBody>
      </p:sp>
      <p:pic>
        <p:nvPicPr>
          <p:cNvPr id="4" name="Picture 3">
            <a:extLst>
              <a:ext uri="{FF2B5EF4-FFF2-40B4-BE49-F238E27FC236}">
                <a16:creationId xmlns:a16="http://schemas.microsoft.com/office/drawing/2014/main" id="{6D30CFFB-0401-96CB-ACA3-D4C036688C60}"/>
              </a:ext>
            </a:extLst>
          </p:cNvPr>
          <p:cNvPicPr>
            <a:picLocks noChangeAspect="1"/>
          </p:cNvPicPr>
          <p:nvPr/>
        </p:nvPicPr>
        <p:blipFill>
          <a:blip r:embed="rId3"/>
          <a:stretch>
            <a:fillRect/>
          </a:stretch>
        </p:blipFill>
        <p:spPr>
          <a:xfrm>
            <a:off x="222939" y="1318917"/>
            <a:ext cx="11631604" cy="5142516"/>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20649606-7157-C364-1421-45D77E774772}"/>
              </a:ext>
            </a:extLst>
          </p:cNvPr>
          <p:cNvPicPr>
            <a:picLocks noChangeAspect="1"/>
          </p:cNvPicPr>
          <p:nvPr/>
        </p:nvPicPr>
        <p:blipFill>
          <a:blip r:embed="rId3"/>
          <a:stretch>
            <a:fillRect/>
          </a:stretch>
        </p:blipFill>
        <p:spPr>
          <a:xfrm>
            <a:off x="770010" y="1503711"/>
            <a:ext cx="10246819" cy="492349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C05EEB80-D7A3-5225-C0EB-7EBE85440AC6}"/>
              </a:ext>
            </a:extLst>
          </p:cNvPr>
          <p:cNvPicPr>
            <a:picLocks noChangeAspect="1"/>
          </p:cNvPicPr>
          <p:nvPr/>
        </p:nvPicPr>
        <p:blipFill>
          <a:blip r:embed="rId3"/>
          <a:stretch>
            <a:fillRect/>
          </a:stretch>
        </p:blipFill>
        <p:spPr>
          <a:xfrm>
            <a:off x="103964" y="1733313"/>
            <a:ext cx="11092358" cy="429226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pic>
        <p:nvPicPr>
          <p:cNvPr id="3" name="Picture 2">
            <a:extLst>
              <a:ext uri="{FF2B5EF4-FFF2-40B4-BE49-F238E27FC236}">
                <a16:creationId xmlns:a16="http://schemas.microsoft.com/office/drawing/2014/main" id="{21300949-EDC7-0C72-BB6E-965BA4502807}"/>
              </a:ext>
            </a:extLst>
          </p:cNvPr>
          <p:cNvPicPr>
            <a:picLocks noChangeAspect="1"/>
          </p:cNvPicPr>
          <p:nvPr/>
        </p:nvPicPr>
        <p:blipFill>
          <a:blip r:embed="rId3"/>
          <a:stretch>
            <a:fillRect/>
          </a:stretch>
        </p:blipFill>
        <p:spPr>
          <a:xfrm>
            <a:off x="556644" y="1428470"/>
            <a:ext cx="10433876" cy="4890879"/>
          </a:xfrm>
          <a:prstGeom prst="rect">
            <a:avLst/>
          </a:prstGeom>
        </p:spPr>
      </p:pic>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spcBef>
                <a:spcPts val="2505"/>
              </a:spcBef>
              <a:spcAft>
                <a:spcPts val="1463"/>
              </a:spcAft>
              <a:buNone/>
            </a:pPr>
            <a:endParaRPr lang="en-US" altLang="en-US" sz="8800" dirty="0">
              <a:solidFill>
                <a:srgbClr val="66636B"/>
              </a:solidFill>
              <a:latin typeface="Segoe UI" panose="020B0502040204020203" pitchFamily="34" charset="0"/>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3" name="TextBox 2">
            <a:extLst>
              <a:ext uri="{FF2B5EF4-FFF2-40B4-BE49-F238E27FC236}">
                <a16:creationId xmlns:a16="http://schemas.microsoft.com/office/drawing/2014/main" id="{CAC666D1-9BB5-140A-9688-5C3926FF1B27}"/>
              </a:ext>
            </a:extLst>
          </p:cNvPr>
          <p:cNvSpPr txBox="1"/>
          <p:nvPr/>
        </p:nvSpPr>
        <p:spPr>
          <a:xfrm>
            <a:off x="734028" y="1393371"/>
            <a:ext cx="10551583" cy="5279972"/>
          </a:xfrm>
          <a:prstGeom prst="rect">
            <a:avLst/>
          </a:prstGeom>
          <a:noFill/>
        </p:spPr>
        <p:txBody>
          <a:bodyPr wrap="square">
            <a:spAutoFit/>
          </a:bodyPr>
          <a:lstStyle/>
          <a:p>
            <a:pPr algn="just">
              <a:spcBef>
                <a:spcPts val="2505"/>
              </a:spcBef>
              <a:spcAft>
                <a:spcPts val="1463"/>
              </a:spcAft>
            </a:pPr>
            <a:r>
              <a:rPr lang="en-US" altLang="en-US" b="1" dirty="0">
                <a:solidFill>
                  <a:srgbClr val="0B4BCA"/>
                </a:solidFill>
                <a:latin typeface="Segoe UI" panose="020B0502040204020203" pitchFamily="34" charset="0"/>
              </a:rPr>
              <a:t>Executive Summary</a:t>
            </a:r>
          </a:p>
          <a:p>
            <a:pPr algn="just">
              <a:lnSpc>
                <a:spcPts val="3696"/>
              </a:lnSpc>
            </a:pPr>
            <a:r>
              <a:rPr lang="en-US" altLang="en-US" b="1" dirty="0">
                <a:solidFill>
                  <a:srgbClr val="292929"/>
                </a:solidFill>
                <a:latin typeface="Segoe UI" panose="020B0502040204020203" pitchFamily="34" charset="0"/>
              </a:rPr>
              <a:t>•    Data collection methodology:</a:t>
            </a:r>
          </a:p>
          <a:p>
            <a:pPr algn="just">
              <a:lnSpc>
                <a:spcPts val="3696"/>
              </a:lnSpc>
            </a:pPr>
            <a:r>
              <a:rPr lang="en-US" altLang="en-US" dirty="0">
                <a:solidFill>
                  <a:srgbClr val="66636B"/>
                </a:solidFill>
                <a:latin typeface="Segoe UI" panose="020B0502040204020203" pitchFamily="34" charset="0"/>
              </a:rPr>
              <a:t>•    SpaceX API</a:t>
            </a:r>
          </a:p>
          <a:p>
            <a:pPr algn="just">
              <a:lnSpc>
                <a:spcPts val="3696"/>
              </a:lnSpc>
            </a:pPr>
            <a:r>
              <a:rPr lang="en-US" altLang="en-US" dirty="0">
                <a:solidFill>
                  <a:srgbClr val="66636B"/>
                </a:solidFill>
                <a:latin typeface="Segoe UI" panose="020B0502040204020203" pitchFamily="34" charset="0"/>
              </a:rPr>
              <a:t>•    Web scrap Falcon 9 and Falcon Heavy launch records from Wikipedia (</a:t>
            </a:r>
            <a:r>
              <a:rPr lang="en-US" altLang="en-US" u="sng" dirty="0">
                <a:solidFill>
                  <a:srgbClr val="0B4BCA"/>
                </a:solidFill>
                <a:latin typeface="Segoe UI" panose="020B0502040204020203" pitchFamily="34" charset="0"/>
                <a:hlinkClick r:id="rId4"/>
              </a:rPr>
              <a:t>link</a:t>
            </a:r>
            <a:r>
              <a:rPr lang="en-US" altLang="en-US" dirty="0">
                <a:solidFill>
                  <a:srgbClr val="66636B"/>
                </a:solidFill>
                <a:latin typeface="Segoe UI" panose="020B0502040204020203" pitchFamily="34" charset="0"/>
              </a:rPr>
              <a:t>)</a:t>
            </a:r>
          </a:p>
          <a:p>
            <a:pPr algn="just">
              <a:spcAft>
                <a:spcPts val="1463"/>
              </a:spcAft>
            </a:pPr>
            <a:r>
              <a:rPr lang="en-US" altLang="en-US" b="1" dirty="0">
                <a:solidFill>
                  <a:srgbClr val="292929"/>
                </a:solidFill>
                <a:latin typeface="Segoe UI" panose="020B0502040204020203" pitchFamily="34" charset="0"/>
              </a:rPr>
              <a:t>•    Perform data wrangling</a:t>
            </a:r>
          </a:p>
          <a:p>
            <a:pPr>
              <a:lnSpc>
                <a:spcPts val="2257"/>
              </a:lnSpc>
              <a:spcAft>
                <a:spcPts val="1042"/>
              </a:spcAft>
            </a:pPr>
            <a:r>
              <a:rPr lang="en-US" altLang="en-US" dirty="0">
                <a:solidFill>
                  <a:srgbClr val="66636B"/>
                </a:solidFill>
                <a:latin typeface="Segoe UI" panose="020B0502040204020203" pitchFamily="34" charset="0"/>
              </a:rPr>
              <a:t>•    Determined labels for training the supervised models by converting mission outcomes in to training labels (0-unsuccessful, 1-successful)</a:t>
            </a:r>
          </a:p>
          <a:p>
            <a:pPr algn="just">
              <a:lnSpc>
                <a:spcPts val="4007"/>
              </a:lnSpc>
            </a:pPr>
            <a:r>
              <a:rPr lang="en-US" altLang="en-US" b="1" dirty="0">
                <a:solidFill>
                  <a:srgbClr val="292929"/>
                </a:solidFill>
                <a:latin typeface="Segoe UI" panose="020B0502040204020203" pitchFamily="34" charset="0"/>
              </a:rPr>
              <a:t>•    Perform exploratory data analysis (EDA) using visualization and SQL</a:t>
            </a:r>
          </a:p>
          <a:p>
            <a:pPr algn="just">
              <a:lnSpc>
                <a:spcPts val="4007"/>
              </a:lnSpc>
            </a:pPr>
            <a:r>
              <a:rPr lang="en-US" altLang="en-US" b="1" dirty="0">
                <a:solidFill>
                  <a:srgbClr val="292929"/>
                </a:solidFill>
                <a:latin typeface="Segoe UI" panose="020B0502040204020203" pitchFamily="34" charset="0"/>
              </a:rPr>
              <a:t>•    Perform interactive visual analytics using Folium and </a:t>
            </a:r>
            <a:r>
              <a:rPr lang="en-US" altLang="en-US" b="1" dirty="0" err="1">
                <a:solidFill>
                  <a:srgbClr val="292929"/>
                </a:solidFill>
                <a:latin typeface="Segoe UI" panose="020B0502040204020203" pitchFamily="34" charset="0"/>
              </a:rPr>
              <a:t>Plotly</a:t>
            </a:r>
            <a:r>
              <a:rPr lang="en-US" altLang="en-US" b="1" dirty="0">
                <a:solidFill>
                  <a:srgbClr val="292929"/>
                </a:solidFill>
                <a:latin typeface="Segoe UI" panose="020B0502040204020203" pitchFamily="34" charset="0"/>
              </a:rPr>
              <a:t> Dash</a:t>
            </a:r>
          </a:p>
          <a:p>
            <a:pPr algn="just">
              <a:lnSpc>
                <a:spcPts val="4007"/>
              </a:lnSpc>
            </a:pPr>
            <a:r>
              <a:rPr lang="en-US" altLang="en-US" b="1" dirty="0">
                <a:solidFill>
                  <a:srgbClr val="292929"/>
                </a:solidFill>
                <a:latin typeface="Segoe UI" panose="020B0502040204020203" pitchFamily="34" charset="0"/>
              </a:rPr>
              <a:t>•    Perform predictive analysis using classification models</a:t>
            </a:r>
          </a:p>
          <a:p>
            <a:pPr>
              <a:lnSpc>
                <a:spcPts val="2257"/>
              </a:lnSpc>
            </a:pPr>
            <a:r>
              <a:rPr lang="en-US" altLang="en-US" dirty="0">
                <a:solidFill>
                  <a:srgbClr val="66636B"/>
                </a:solidFill>
                <a:latin typeface="Segoe UI" panose="020B0502040204020203" pitchFamily="34" charset="0"/>
              </a:rPr>
              <a:t>•    Created a column for ‘class’; standardized and transformed data; train/test split data; find </a:t>
            </a:r>
            <a:r>
              <a:rPr lang="en-US" altLang="en-US" baseline="30000" dirty="0">
                <a:solidFill>
                  <a:srgbClr val="3576CC"/>
                </a:solidFill>
                <a:latin typeface="Segoe UI" panose="020B0502040204020203" pitchFamily="34" charset="0"/>
              </a:rPr>
              <a:t>6 </a:t>
            </a:r>
            <a:r>
              <a:rPr lang="en-US" altLang="en-US" dirty="0">
                <a:solidFill>
                  <a:srgbClr val="66636B"/>
                </a:solidFill>
                <a:latin typeface="Segoe UI" panose="020B0502040204020203" pitchFamily="34" charset="0"/>
              </a:rPr>
              <a:t>best classification algorithm (Logistic regression, SVM, decision tree, &amp; KNN) using test data</a:t>
            </a: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884918"/>
          </a:xfrm>
          <a:prstGeom prst="rect">
            <a:avLst/>
          </a:prstGeom>
        </p:spPr>
        <p:txBody>
          <a:bodyPr/>
          <a:lstStyle/>
          <a:p>
            <a:r>
              <a:rPr lang="en-US" sz="1800" dirty="0"/>
              <a:t>Data collection is the process of gathering data from available sources. This data can be structured, unstructured, or semi-structured. For this project, data was collected via SpaceX API and Web scrapping Wiki pages for relevant launch data.</a:t>
            </a:r>
          </a:p>
          <a:p>
            <a:pPr marL="0" indent="0">
              <a:buNone/>
            </a:pPr>
            <a:endParaRPr lang="en-US" sz="18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3" name="Picture 2">
            <a:extLst>
              <a:ext uri="{FF2B5EF4-FFF2-40B4-BE49-F238E27FC236}">
                <a16:creationId xmlns:a16="http://schemas.microsoft.com/office/drawing/2014/main" id="{D707F278-E7BE-850B-B7A6-7EC3E77561A8}"/>
              </a:ext>
            </a:extLst>
          </p:cNvPr>
          <p:cNvPicPr>
            <a:picLocks noChangeAspect="1"/>
          </p:cNvPicPr>
          <p:nvPr/>
        </p:nvPicPr>
        <p:blipFill>
          <a:blip r:embed="rId3"/>
          <a:stretch>
            <a:fillRect/>
          </a:stretch>
        </p:blipFill>
        <p:spPr>
          <a:xfrm>
            <a:off x="991190" y="2929044"/>
            <a:ext cx="4677125" cy="292747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7" name="Picture 6">
            <a:extLst>
              <a:ext uri="{FF2B5EF4-FFF2-40B4-BE49-F238E27FC236}">
                <a16:creationId xmlns:a16="http://schemas.microsoft.com/office/drawing/2014/main" id="{55FF5DD4-BD84-F5AA-0FB4-B72CEBB24E9D}"/>
              </a:ext>
            </a:extLst>
          </p:cNvPr>
          <p:cNvPicPr>
            <a:picLocks noChangeAspect="1"/>
          </p:cNvPicPr>
          <p:nvPr/>
        </p:nvPicPr>
        <p:blipFill>
          <a:blip r:embed="rId4"/>
          <a:stretch>
            <a:fillRect/>
          </a:stretch>
        </p:blipFill>
        <p:spPr>
          <a:xfrm>
            <a:off x="6242687" y="2929044"/>
            <a:ext cx="4629487" cy="292747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8" name="Picture 7">
            <a:extLst>
              <a:ext uri="{FF2B5EF4-FFF2-40B4-BE49-F238E27FC236}">
                <a16:creationId xmlns:a16="http://schemas.microsoft.com/office/drawing/2014/main" id="{C04B1F36-13A4-446E-53AB-FFF7AD918B34}"/>
              </a:ext>
            </a:extLst>
          </p:cNvPr>
          <p:cNvPicPr>
            <a:picLocks noChangeAspect="1"/>
          </p:cNvPicPr>
          <p:nvPr/>
        </p:nvPicPr>
        <p:blipFill>
          <a:blip r:embed="rId3"/>
          <a:stretch>
            <a:fillRect/>
          </a:stretch>
        </p:blipFill>
        <p:spPr>
          <a:xfrm>
            <a:off x="481498" y="1463989"/>
            <a:ext cx="3178588" cy="1284498"/>
          </a:xfrm>
          <a:prstGeom prst="rect">
            <a:avLst/>
          </a:prstGeom>
        </p:spPr>
      </p:pic>
      <p:pic>
        <p:nvPicPr>
          <p:cNvPr id="10" name="Picture 9">
            <a:extLst>
              <a:ext uri="{FF2B5EF4-FFF2-40B4-BE49-F238E27FC236}">
                <a16:creationId xmlns:a16="http://schemas.microsoft.com/office/drawing/2014/main" id="{AB710E4F-9859-2892-6E21-3C614EE22D2D}"/>
              </a:ext>
            </a:extLst>
          </p:cNvPr>
          <p:cNvPicPr>
            <a:picLocks noChangeAspect="1"/>
          </p:cNvPicPr>
          <p:nvPr/>
        </p:nvPicPr>
        <p:blipFill>
          <a:blip r:embed="rId4"/>
          <a:stretch>
            <a:fillRect/>
          </a:stretch>
        </p:blipFill>
        <p:spPr>
          <a:xfrm>
            <a:off x="478856" y="2876479"/>
            <a:ext cx="3215138" cy="2381322"/>
          </a:xfrm>
          <a:prstGeom prst="rect">
            <a:avLst/>
          </a:prstGeom>
        </p:spPr>
      </p:pic>
      <p:pic>
        <p:nvPicPr>
          <p:cNvPr id="12" name="Picture 11">
            <a:extLst>
              <a:ext uri="{FF2B5EF4-FFF2-40B4-BE49-F238E27FC236}">
                <a16:creationId xmlns:a16="http://schemas.microsoft.com/office/drawing/2014/main" id="{5D5EC436-C893-EFD8-B5EE-2F14B7B70FA0}"/>
              </a:ext>
            </a:extLst>
          </p:cNvPr>
          <p:cNvPicPr>
            <a:picLocks noChangeAspect="1"/>
          </p:cNvPicPr>
          <p:nvPr/>
        </p:nvPicPr>
        <p:blipFill>
          <a:blip r:embed="rId5"/>
          <a:stretch>
            <a:fillRect/>
          </a:stretch>
        </p:blipFill>
        <p:spPr>
          <a:xfrm>
            <a:off x="3783344" y="1519628"/>
            <a:ext cx="4019746" cy="973201"/>
          </a:xfrm>
          <a:prstGeom prst="rect">
            <a:avLst/>
          </a:prstGeom>
        </p:spPr>
      </p:pic>
      <p:pic>
        <p:nvPicPr>
          <p:cNvPr id="14" name="Picture 13">
            <a:extLst>
              <a:ext uri="{FF2B5EF4-FFF2-40B4-BE49-F238E27FC236}">
                <a16:creationId xmlns:a16="http://schemas.microsoft.com/office/drawing/2014/main" id="{95A2089D-DC53-F4BA-A93C-DEA70A0E6080}"/>
              </a:ext>
            </a:extLst>
          </p:cNvPr>
          <p:cNvPicPr>
            <a:picLocks noChangeAspect="1"/>
          </p:cNvPicPr>
          <p:nvPr/>
        </p:nvPicPr>
        <p:blipFill>
          <a:blip r:embed="rId6"/>
          <a:stretch>
            <a:fillRect/>
          </a:stretch>
        </p:blipFill>
        <p:spPr>
          <a:xfrm>
            <a:off x="3783344" y="2606827"/>
            <a:ext cx="4019746" cy="2650974"/>
          </a:xfrm>
          <a:prstGeom prst="rect">
            <a:avLst/>
          </a:prstGeom>
        </p:spPr>
      </p:pic>
      <p:pic>
        <p:nvPicPr>
          <p:cNvPr id="16" name="Picture 15">
            <a:extLst>
              <a:ext uri="{FF2B5EF4-FFF2-40B4-BE49-F238E27FC236}">
                <a16:creationId xmlns:a16="http://schemas.microsoft.com/office/drawing/2014/main" id="{FF6AB420-98E8-43F5-FCA9-EF516E4FD5BC}"/>
              </a:ext>
            </a:extLst>
          </p:cNvPr>
          <p:cNvPicPr>
            <a:picLocks noChangeAspect="1"/>
          </p:cNvPicPr>
          <p:nvPr/>
        </p:nvPicPr>
        <p:blipFill>
          <a:blip r:embed="rId7"/>
          <a:stretch>
            <a:fillRect/>
          </a:stretch>
        </p:blipFill>
        <p:spPr>
          <a:xfrm>
            <a:off x="7926348" y="1519628"/>
            <a:ext cx="3465834" cy="3129526"/>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711830FC-33B2-9DC6-66F5-5CDCE87AEB1D}"/>
              </a:ext>
            </a:extLst>
          </p:cNvPr>
          <p:cNvPicPr>
            <a:picLocks noChangeAspect="1"/>
          </p:cNvPicPr>
          <p:nvPr/>
        </p:nvPicPr>
        <p:blipFill>
          <a:blip r:embed="rId3"/>
          <a:stretch>
            <a:fillRect/>
          </a:stretch>
        </p:blipFill>
        <p:spPr>
          <a:xfrm>
            <a:off x="521532" y="1655882"/>
            <a:ext cx="4188054" cy="1491131"/>
          </a:xfrm>
          <a:prstGeom prst="rect">
            <a:avLst/>
          </a:prstGeom>
        </p:spPr>
      </p:pic>
      <p:pic>
        <p:nvPicPr>
          <p:cNvPr id="9" name="Picture 8">
            <a:extLst>
              <a:ext uri="{FF2B5EF4-FFF2-40B4-BE49-F238E27FC236}">
                <a16:creationId xmlns:a16="http://schemas.microsoft.com/office/drawing/2014/main" id="{1B94C3EF-7DA3-D3AF-A7A4-A104D722F9DD}"/>
              </a:ext>
            </a:extLst>
          </p:cNvPr>
          <p:cNvPicPr>
            <a:picLocks noChangeAspect="1"/>
          </p:cNvPicPr>
          <p:nvPr/>
        </p:nvPicPr>
        <p:blipFill>
          <a:blip r:embed="rId4"/>
          <a:stretch>
            <a:fillRect/>
          </a:stretch>
        </p:blipFill>
        <p:spPr>
          <a:xfrm>
            <a:off x="521532" y="3299414"/>
            <a:ext cx="4188054" cy="644316"/>
          </a:xfrm>
          <a:prstGeom prst="rect">
            <a:avLst/>
          </a:prstGeom>
        </p:spPr>
      </p:pic>
      <p:pic>
        <p:nvPicPr>
          <p:cNvPr id="12" name="Picture 11">
            <a:extLst>
              <a:ext uri="{FF2B5EF4-FFF2-40B4-BE49-F238E27FC236}">
                <a16:creationId xmlns:a16="http://schemas.microsoft.com/office/drawing/2014/main" id="{FF1E6A4C-6B5C-C7E9-9D8D-2120B6343616}"/>
              </a:ext>
            </a:extLst>
          </p:cNvPr>
          <p:cNvPicPr>
            <a:picLocks noChangeAspect="1"/>
          </p:cNvPicPr>
          <p:nvPr/>
        </p:nvPicPr>
        <p:blipFill>
          <a:blip r:embed="rId5"/>
          <a:stretch>
            <a:fillRect/>
          </a:stretch>
        </p:blipFill>
        <p:spPr>
          <a:xfrm>
            <a:off x="521532" y="4066522"/>
            <a:ext cx="4188054" cy="2485219"/>
          </a:xfrm>
          <a:prstGeom prst="rect">
            <a:avLst/>
          </a:prstGeom>
        </p:spPr>
      </p:pic>
      <p:pic>
        <p:nvPicPr>
          <p:cNvPr id="14" name="Picture 13">
            <a:extLst>
              <a:ext uri="{FF2B5EF4-FFF2-40B4-BE49-F238E27FC236}">
                <a16:creationId xmlns:a16="http://schemas.microsoft.com/office/drawing/2014/main" id="{89EA4863-218A-0307-D973-163B2106A39A}"/>
              </a:ext>
            </a:extLst>
          </p:cNvPr>
          <p:cNvPicPr>
            <a:picLocks noChangeAspect="1"/>
          </p:cNvPicPr>
          <p:nvPr/>
        </p:nvPicPr>
        <p:blipFill>
          <a:blip r:embed="rId6"/>
          <a:stretch>
            <a:fillRect/>
          </a:stretch>
        </p:blipFill>
        <p:spPr>
          <a:xfrm>
            <a:off x="4823674" y="1655882"/>
            <a:ext cx="3553321" cy="3419952"/>
          </a:xfrm>
          <a:prstGeom prst="rect">
            <a:avLst/>
          </a:prstGeom>
        </p:spPr>
      </p:pic>
      <p:pic>
        <p:nvPicPr>
          <p:cNvPr id="16" name="Picture 15">
            <a:extLst>
              <a:ext uri="{FF2B5EF4-FFF2-40B4-BE49-F238E27FC236}">
                <a16:creationId xmlns:a16="http://schemas.microsoft.com/office/drawing/2014/main" id="{826C26F0-2768-C6B4-FF51-080E81C6996F}"/>
              </a:ext>
            </a:extLst>
          </p:cNvPr>
          <p:cNvPicPr>
            <a:picLocks noChangeAspect="1"/>
          </p:cNvPicPr>
          <p:nvPr/>
        </p:nvPicPr>
        <p:blipFill>
          <a:blip r:embed="rId7"/>
          <a:stretch>
            <a:fillRect/>
          </a:stretch>
        </p:blipFill>
        <p:spPr>
          <a:xfrm>
            <a:off x="8491083" y="1655882"/>
            <a:ext cx="3543795" cy="2353003"/>
          </a:xfrm>
          <a:prstGeom prst="rect">
            <a:avLst/>
          </a:prstGeom>
        </p:spPr>
      </p:pic>
      <p:pic>
        <p:nvPicPr>
          <p:cNvPr id="18" name="Picture 17">
            <a:extLst>
              <a:ext uri="{FF2B5EF4-FFF2-40B4-BE49-F238E27FC236}">
                <a16:creationId xmlns:a16="http://schemas.microsoft.com/office/drawing/2014/main" id="{69B5E97B-77D1-8478-A23D-FF1F6C094C60}"/>
              </a:ext>
            </a:extLst>
          </p:cNvPr>
          <p:cNvPicPr>
            <a:picLocks noChangeAspect="1"/>
          </p:cNvPicPr>
          <p:nvPr/>
        </p:nvPicPr>
        <p:blipFill>
          <a:blip r:embed="rId8"/>
          <a:stretch>
            <a:fillRect/>
          </a:stretch>
        </p:blipFill>
        <p:spPr>
          <a:xfrm>
            <a:off x="8491082" y="4078449"/>
            <a:ext cx="3543795" cy="876422"/>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147</TotalTime>
  <Words>1841</Words>
  <Application>Microsoft Office PowerPoint</Application>
  <PresentationFormat>Widescreen</PresentationFormat>
  <Paragraphs>191</Paragraphs>
  <Slides>47</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IBM Plex Mono SemiBold</vt:lpstr>
      <vt:lpstr>Segoe UI</vt:lpstr>
      <vt:lpstr>Times New Roman</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Jano Esterhuizen</cp:lastModifiedBy>
  <cp:revision>199</cp:revision>
  <dcterms:created xsi:type="dcterms:W3CDTF">2021-04-29T18:58:34Z</dcterms:created>
  <dcterms:modified xsi:type="dcterms:W3CDTF">2025-02-02T16:02:34Z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